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3" r:id="rId4"/>
    <p:sldId id="258" r:id="rId5"/>
    <p:sldId id="259" r:id="rId6"/>
    <p:sldId id="260" r:id="rId7"/>
    <p:sldId id="261" r:id="rId8"/>
    <p:sldId id="262" r:id="rId9"/>
    <p:sldId id="263" r:id="rId10"/>
    <p:sldId id="264" r:id="rId11"/>
    <p:sldId id="265" r:id="rId12"/>
    <p:sldId id="266" r:id="rId13"/>
    <p:sldId id="268" r:id="rId14"/>
    <p:sldId id="267" r:id="rId15"/>
    <p:sldId id="269" r:id="rId16"/>
    <p:sldId id="270" r:id="rId17"/>
    <p:sldId id="271"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7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9/19/2024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9/19/2024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966D407-BE90-D0D5-ECD4-39580129CF75}"/>
              </a:ext>
            </a:extLst>
          </p:cNvPr>
          <p:cNvSpPr/>
          <p:nvPr/>
        </p:nvSpPr>
        <p:spPr>
          <a:xfrm>
            <a:off x="2009946" y="1303539"/>
            <a:ext cx="8172108" cy="1754326"/>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mbria" panose="02040503050406030204" pitchFamily="18" charset="0"/>
                <a:ea typeface="Cambria" panose="02040503050406030204" pitchFamily="18" charset="0"/>
              </a:rPr>
              <a:t>IMDB MOVIES ANALYSIS</a:t>
            </a:r>
            <a:b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mbria" panose="02040503050406030204" pitchFamily="18" charset="0"/>
                <a:ea typeface="Cambria" panose="02040503050406030204" pitchFamily="18" charset="0"/>
              </a:rPr>
            </a:b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mbria" panose="02040503050406030204" pitchFamily="18" charset="0"/>
                <a:ea typeface="Cambria" panose="02040503050406030204" pitchFamily="18" charset="0"/>
              </a:rPr>
              <a:t>IN SQL PROJECT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3" name="Picture 22">
            <a:extLst>
              <a:ext uri="{FF2B5EF4-FFF2-40B4-BE49-F238E27FC236}">
                <a16:creationId xmlns:a16="http://schemas.microsoft.com/office/drawing/2014/main" id="{9C129AA8-6B3C-E59A-7014-7E50308864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11200"/>
                    </a14:imgEffect>
                  </a14:imgLayer>
                </a14:imgProps>
              </a:ext>
            </a:extLst>
          </a:blip>
          <a:stretch>
            <a:fillRect/>
          </a:stretch>
        </p:blipFill>
        <p:spPr>
          <a:xfrm>
            <a:off x="10098593" y="0"/>
            <a:ext cx="2093407" cy="1768646"/>
          </a:xfrm>
          <a:prstGeom prst="rect">
            <a:avLst/>
          </a:prstGeom>
        </p:spPr>
      </p:pic>
      <p:sp>
        <p:nvSpPr>
          <p:cNvPr id="26" name="AutoShape 2" descr="Geekster - An Edtech Funded Startup Based Out Of Gurugram">
            <a:extLst>
              <a:ext uri="{FF2B5EF4-FFF2-40B4-BE49-F238E27FC236}">
                <a16:creationId xmlns:a16="http://schemas.microsoft.com/office/drawing/2014/main" id="{8048C66B-3119-AC93-C17E-3463CCBB0C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27">
            <a:extLst>
              <a:ext uri="{FF2B5EF4-FFF2-40B4-BE49-F238E27FC236}">
                <a16:creationId xmlns:a16="http://schemas.microsoft.com/office/drawing/2014/main" id="{0D36D731-AD1E-608B-EEAF-A6EC5BE55B97}"/>
              </a:ext>
            </a:extLst>
          </p:cNvPr>
          <p:cNvPicPr>
            <a:picLocks noChangeAspect="1"/>
          </p:cNvPicPr>
          <p:nvPr/>
        </p:nvPicPr>
        <p:blipFill>
          <a:blip r:embed="rId4"/>
          <a:stretch>
            <a:fillRect/>
          </a:stretch>
        </p:blipFill>
        <p:spPr>
          <a:xfrm>
            <a:off x="0" y="0"/>
            <a:ext cx="1969538" cy="1657350"/>
          </a:xfrm>
          <a:prstGeom prst="rect">
            <a:avLst/>
          </a:prstGeom>
        </p:spPr>
      </p:pic>
      <p:sp>
        <p:nvSpPr>
          <p:cNvPr id="32" name="Title 1">
            <a:extLst>
              <a:ext uri="{FF2B5EF4-FFF2-40B4-BE49-F238E27FC236}">
                <a16:creationId xmlns:a16="http://schemas.microsoft.com/office/drawing/2014/main" id="{CBA6BD17-4CCC-877A-92FB-BA05C671A598}"/>
              </a:ext>
            </a:extLst>
          </p:cNvPr>
          <p:cNvSpPr>
            <a:spLocks noGrp="1"/>
          </p:cNvSpPr>
          <p:nvPr>
            <p:ph type="ctrTitle"/>
          </p:nvPr>
        </p:nvSpPr>
        <p:spPr>
          <a:xfrm>
            <a:off x="2864498" y="3430858"/>
            <a:ext cx="6158204" cy="1585781"/>
          </a:xfrm>
          <a:noFill/>
          <a:ln>
            <a:solidFill>
              <a:srgbClr val="FFFF00"/>
            </a:solidFill>
          </a:ln>
          <a:effectLst>
            <a:glow rad="228600">
              <a:schemeClr val="accent4">
                <a:satMod val="175000"/>
                <a:alpha val="40000"/>
              </a:schemeClr>
            </a:glow>
            <a:outerShdw blurRad="50800" dist="38100" dir="5400000" algn="t" rotWithShape="0">
              <a:prstClr val="black">
                <a:alpha val="40000"/>
              </a:prstClr>
            </a:outerShdw>
            <a:reflection blurRad="6350" stA="52000" endA="300" endPos="35000" dir="5400000" sy="-100000" algn="bl" rotWithShape="0"/>
          </a:effectLst>
          <a:scene3d>
            <a:camera prst="orthographicFront">
              <a:rot lat="0" lon="0" rev="0"/>
            </a:camera>
            <a:lightRig rig="glow" dir="t">
              <a:rot lat="0" lon="0" rev="4800000"/>
            </a:lightRig>
          </a:scene3d>
          <a:sp3d prstMaterial="matte">
            <a:bevelT w="127000" h="63500" prst="coolSlant"/>
          </a:sp3d>
        </p:spPr>
        <p:txBody>
          <a:bodyPr/>
          <a:lstStyle/>
          <a:p>
            <a:pPr algn="ctr"/>
            <a:r>
              <a:rPr lang="en-US" sz="4000" b="1" cap="none" dirty="0">
                <a:ln>
                  <a:solidFill>
                    <a:schemeClr val="bg1"/>
                  </a:solidFill>
                </a:ln>
                <a:solidFill>
                  <a:srgbClr val="FFC000"/>
                </a:solidFill>
                <a:effectLst>
                  <a:outerShdw blurRad="38100" dist="38100" dir="2700000" algn="tl">
                    <a:srgbClr val="000000">
                      <a:alpha val="43137"/>
                    </a:srgbClr>
                  </a:outerShdw>
                </a:effectLst>
              </a:rPr>
              <a:t>Presented By</a:t>
            </a:r>
            <a:br>
              <a:rPr lang="en-US" sz="4000" b="1" cap="none" dirty="0">
                <a:ln>
                  <a:solidFill>
                    <a:schemeClr val="bg1"/>
                  </a:solidFill>
                </a:ln>
                <a:solidFill>
                  <a:srgbClr val="FFC000"/>
                </a:solidFill>
                <a:effectLst>
                  <a:outerShdw blurRad="38100" dist="38100" dir="2700000" algn="tl">
                    <a:srgbClr val="000000">
                      <a:alpha val="43137"/>
                    </a:srgbClr>
                  </a:outerShdw>
                </a:effectLst>
              </a:rPr>
            </a:br>
            <a:r>
              <a:rPr lang="en-US" sz="4000" b="1" cap="none" dirty="0">
                <a:ln>
                  <a:solidFill>
                    <a:schemeClr val="bg1"/>
                  </a:solidFill>
                </a:ln>
                <a:solidFill>
                  <a:srgbClr val="FFC000"/>
                </a:solidFill>
                <a:effectLst>
                  <a:outerShdw blurRad="38100" dist="38100" dir="2700000" algn="tl">
                    <a:srgbClr val="000000">
                      <a:alpha val="43137"/>
                    </a:srgbClr>
                  </a:outerShdw>
                </a:effectLst>
              </a:rPr>
              <a:t>Hrushikesh Shinde</a:t>
            </a:r>
          </a:p>
        </p:txBody>
      </p:sp>
    </p:spTree>
    <p:extLst>
      <p:ext uri="{BB962C8B-B14F-4D97-AF65-F5344CB8AC3E}">
        <p14:creationId xmlns:p14="http://schemas.microsoft.com/office/powerpoint/2010/main" val="3960733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E86BE4-6168-BF72-7FD2-33461684FC6E}"/>
              </a:ext>
            </a:extLst>
          </p:cNvPr>
          <p:cNvSpPr>
            <a:spLocks noGrp="1"/>
          </p:cNvSpPr>
          <p:nvPr>
            <p:ph type="title"/>
          </p:nvPr>
        </p:nvSpPr>
        <p:spPr>
          <a:xfrm>
            <a:off x="167148" y="167148"/>
            <a:ext cx="11808542" cy="1061884"/>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just">
              <a:lnSpc>
                <a:spcPct val="100000"/>
              </a:lnSpc>
              <a:buClr>
                <a:srgbClr val="FF0000"/>
              </a:buClr>
            </a:pP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7. List the top 5 movies with the highest Rating </a:t>
            </a:r>
            <a:r>
              <a:rPr lang="en-US" sz="2000" b="1" cap="none" dirty="0" err="1">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count,sorted</a:t>
            </a: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in descending order.</a:t>
            </a:r>
            <a:endParaRPr lang="en-US" sz="20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9C9A1931-958D-7675-8E6A-0FC57F92E726}"/>
              </a:ext>
            </a:extLst>
          </p:cNvPr>
          <p:cNvPicPr>
            <a:picLocks noChangeAspect="1"/>
          </p:cNvPicPr>
          <p:nvPr/>
        </p:nvPicPr>
        <p:blipFill>
          <a:blip r:embed="rId2"/>
          <a:stretch>
            <a:fillRect/>
          </a:stretch>
        </p:blipFill>
        <p:spPr>
          <a:xfrm>
            <a:off x="167148" y="1383770"/>
            <a:ext cx="8943607" cy="5307082"/>
          </a:xfrm>
          <a:prstGeom prst="rect">
            <a:avLst/>
          </a:prstGeom>
        </p:spPr>
      </p:pic>
      <p:sp>
        <p:nvSpPr>
          <p:cNvPr id="6" name="Content Placeholder 2">
            <a:extLst>
              <a:ext uri="{FF2B5EF4-FFF2-40B4-BE49-F238E27FC236}">
                <a16:creationId xmlns:a16="http://schemas.microsoft.com/office/drawing/2014/main" id="{D185577A-1456-5605-753F-93DD3F5E219C}"/>
              </a:ext>
            </a:extLst>
          </p:cNvPr>
          <p:cNvSpPr txBox="1">
            <a:spLocks/>
          </p:cNvSpPr>
          <p:nvPr/>
        </p:nvSpPr>
        <p:spPr>
          <a:xfrm>
            <a:off x="9395928" y="1663669"/>
            <a:ext cx="2631232" cy="4373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 </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select title,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Rating_Count</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from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imdb_movies</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order by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Rating_Count</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Desc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Limit 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16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659525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9D85C6-5EB0-9D20-0BE1-F2D6284D26DB}"/>
              </a:ext>
            </a:extLst>
          </p:cNvPr>
          <p:cNvSpPr>
            <a:spLocks noGrp="1"/>
          </p:cNvSpPr>
          <p:nvPr>
            <p:ph type="title"/>
          </p:nvPr>
        </p:nvSpPr>
        <p:spPr>
          <a:xfrm>
            <a:off x="165561" y="157317"/>
            <a:ext cx="11857702" cy="1150374"/>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l" rtl="0">
              <a:spcBef>
                <a:spcPts val="0"/>
              </a:spcBef>
              <a:spcAft>
                <a:spcPts val="0"/>
              </a:spcAft>
            </a:pPr>
            <a:b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8. </a:t>
            </a:r>
            <a:r>
              <a:rPr lang="en-US" sz="1800" b="1" i="0" u="none" strike="noStrike" dirty="0">
                <a:solidFill>
                  <a:srgbClr val="3C4043"/>
                </a:solidFill>
                <a:effectLst/>
                <a:latin typeface="Roboto" panose="02000000000000000000" pitchFamily="2" charset="0"/>
              </a:rPr>
              <a:t> </a:t>
            </a:r>
            <a:r>
              <a:rPr lang="en-US" sz="1800" b="1" i="0" u="none" strike="noStrike" cap="none" dirty="0">
                <a:solidFill>
                  <a:srgbClr val="3C4043"/>
                </a:solidFill>
                <a:effectLst/>
                <a:latin typeface="Roboto" panose="02000000000000000000" pitchFamily="2" charset="0"/>
              </a:rPr>
              <a:t>List all pairs of movies that share at least one common star. Include columns for title_1, title_2, and stars.</a:t>
            </a:r>
            <a:br>
              <a:rPr lang="en-US" sz="1050" b="0" cap="none" dirty="0">
                <a:effectLst/>
              </a:rPr>
            </a:br>
            <a:br>
              <a:rPr lang="en-US" sz="1050" dirty="0"/>
            </a:br>
            <a:endParaRPr lang="en-US" sz="20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0242665-D87D-0B95-9EBA-F43A8BE74678}"/>
              </a:ext>
            </a:extLst>
          </p:cNvPr>
          <p:cNvPicPr>
            <a:picLocks noChangeAspect="1"/>
          </p:cNvPicPr>
          <p:nvPr/>
        </p:nvPicPr>
        <p:blipFill>
          <a:blip r:embed="rId2"/>
          <a:stretch>
            <a:fillRect/>
          </a:stretch>
        </p:blipFill>
        <p:spPr>
          <a:xfrm>
            <a:off x="165561" y="1414342"/>
            <a:ext cx="9022862" cy="5286341"/>
          </a:xfrm>
          <a:prstGeom prst="rect">
            <a:avLst/>
          </a:prstGeom>
        </p:spPr>
      </p:pic>
      <p:sp>
        <p:nvSpPr>
          <p:cNvPr id="6" name="Content Placeholder 2">
            <a:extLst>
              <a:ext uri="{FF2B5EF4-FFF2-40B4-BE49-F238E27FC236}">
                <a16:creationId xmlns:a16="http://schemas.microsoft.com/office/drawing/2014/main" id="{A19CFD78-151C-8D06-2330-FA6F6C4AC8F6}"/>
              </a:ext>
            </a:extLst>
          </p:cNvPr>
          <p:cNvSpPr txBox="1">
            <a:spLocks/>
          </p:cNvSpPr>
          <p:nvPr/>
        </p:nvSpPr>
        <p:spPr>
          <a:xfrm>
            <a:off x="9301316" y="1663669"/>
            <a:ext cx="2802194" cy="4373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 </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select m1.Title as Title_1, m2.Title as Title_2, m1.Stars </a:t>
            </a:r>
          </a:p>
          <a:p>
            <a:pPr marL="166688"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from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imdb_movies</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m1 </a:t>
            </a:r>
          </a:p>
          <a:p>
            <a:pPr marL="166688"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join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imdb_movies</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m2 on        m1.Stars = m2.Stars and m1.Title &lt;&gt; m2.Title;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25051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C9606-8444-DE39-86A7-33094C12D060}"/>
              </a:ext>
            </a:extLst>
          </p:cNvPr>
          <p:cNvSpPr>
            <a:spLocks noGrp="1"/>
          </p:cNvSpPr>
          <p:nvPr>
            <p:ph type="title"/>
          </p:nvPr>
        </p:nvSpPr>
        <p:spPr>
          <a:xfrm>
            <a:off x="186813" y="186813"/>
            <a:ext cx="11808542" cy="1268361"/>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l" rtl="0">
              <a:spcBef>
                <a:spcPts val="0"/>
              </a:spcBef>
              <a:spcAft>
                <a:spcPts val="0"/>
              </a:spcAft>
            </a:pPr>
            <a:b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9. </a:t>
            </a:r>
            <a:r>
              <a:rPr lang="en-US" sz="2000" b="1" i="0" u="none" strike="noStrike" cap="none" dirty="0">
                <a:solidFill>
                  <a:srgbClr val="3C4043"/>
                </a:solidFill>
                <a:effectLst/>
                <a:latin typeface="Roboto" panose="02000000000000000000" pitchFamily="2" charset="0"/>
              </a:rPr>
              <a:t>Find the total number of movies each star has acted in. Display stars and the count of movies.</a:t>
            </a:r>
            <a:br>
              <a:rPr lang="en-US" sz="2000" b="0" cap="none" dirty="0">
                <a:effectLst/>
              </a:rPr>
            </a:br>
            <a:br>
              <a:rPr lang="en-US" sz="800" dirty="0"/>
            </a:br>
            <a:br>
              <a:rPr lang="en-US" sz="1050" b="0" cap="none" dirty="0">
                <a:effectLst/>
              </a:rPr>
            </a:br>
            <a:br>
              <a:rPr lang="en-US" sz="1050" dirty="0"/>
            </a:br>
            <a:endParaRPr lang="en-US" sz="20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61041C4F-8720-B70F-C2B1-B1A2E175A219}"/>
              </a:ext>
            </a:extLst>
          </p:cNvPr>
          <p:cNvPicPr>
            <a:picLocks noChangeAspect="1"/>
          </p:cNvPicPr>
          <p:nvPr/>
        </p:nvPicPr>
        <p:blipFill>
          <a:blip r:embed="rId2"/>
          <a:stretch>
            <a:fillRect/>
          </a:stretch>
        </p:blipFill>
        <p:spPr>
          <a:xfrm>
            <a:off x="186813" y="1611068"/>
            <a:ext cx="8839966" cy="5060119"/>
          </a:xfrm>
          <a:prstGeom prst="rect">
            <a:avLst/>
          </a:prstGeom>
        </p:spPr>
      </p:pic>
      <p:sp>
        <p:nvSpPr>
          <p:cNvPr id="6" name="Content Placeholder 2">
            <a:extLst>
              <a:ext uri="{FF2B5EF4-FFF2-40B4-BE49-F238E27FC236}">
                <a16:creationId xmlns:a16="http://schemas.microsoft.com/office/drawing/2014/main" id="{EB5C38A2-4565-ADC8-9827-69302DE29DF5}"/>
              </a:ext>
            </a:extLst>
          </p:cNvPr>
          <p:cNvSpPr txBox="1">
            <a:spLocks/>
          </p:cNvSpPr>
          <p:nvPr/>
        </p:nvSpPr>
        <p:spPr>
          <a:xfrm>
            <a:off x="9291484" y="1663669"/>
            <a:ext cx="2735676" cy="4373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select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stars,count</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as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movie_count</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from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imdb_movies</a:t>
            </a:r>
            <a:endPar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Group by Stars;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14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564317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F4A91F-A740-27A8-C590-44B327D59DFB}"/>
              </a:ext>
            </a:extLst>
          </p:cNvPr>
          <p:cNvSpPr>
            <a:spLocks noGrp="1"/>
          </p:cNvSpPr>
          <p:nvPr>
            <p:ph type="title"/>
          </p:nvPr>
        </p:nvSpPr>
        <p:spPr>
          <a:xfrm>
            <a:off x="186814" y="157316"/>
            <a:ext cx="11847870" cy="1248697"/>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l" rtl="0">
              <a:spcBef>
                <a:spcPts val="0"/>
              </a:spcBef>
              <a:spcAft>
                <a:spcPts val="0"/>
              </a:spcAft>
            </a:pP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10. </a:t>
            </a:r>
            <a:r>
              <a:rPr lang="en-US" sz="1800" b="1" i="0" u="none" strike="noStrike" cap="none" dirty="0">
                <a:solidFill>
                  <a:srgbClr val="3C4043"/>
                </a:solidFill>
                <a:effectLst/>
                <a:latin typeface="Roboto" panose="02000000000000000000" pitchFamily="2" charset="0"/>
              </a:rPr>
              <a:t>Using a CASE statement to categorize movies into three categories based on their length: short for lengths less than 90 minutes, medium for lengths between 90 and 120 minutes, and long for lengths more than 120 minutes.</a:t>
            </a:r>
            <a:br>
              <a:rPr lang="en-US" sz="1800" b="0" cap="none" dirty="0">
                <a:effectLst/>
              </a:rPr>
            </a:br>
            <a:br>
              <a:rPr lang="en-US" sz="1800" cap="none" dirty="0"/>
            </a:br>
            <a:br>
              <a:rPr lang="en-US" sz="1800" b="0" cap="none" dirty="0">
                <a:effectLst/>
              </a:rPr>
            </a:br>
            <a:br>
              <a:rPr lang="en-US" sz="1800" cap="none" dirty="0"/>
            </a:br>
            <a:endParaRPr lang="en-US" sz="18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72DF035E-2B80-BD4F-0012-50EEAE1DA1E5}"/>
              </a:ext>
            </a:extLst>
          </p:cNvPr>
          <p:cNvPicPr>
            <a:picLocks noChangeAspect="1"/>
          </p:cNvPicPr>
          <p:nvPr/>
        </p:nvPicPr>
        <p:blipFill>
          <a:blip r:embed="rId2"/>
          <a:stretch>
            <a:fillRect/>
          </a:stretch>
        </p:blipFill>
        <p:spPr>
          <a:xfrm>
            <a:off x="186815" y="1524000"/>
            <a:ext cx="9057670" cy="5176684"/>
          </a:xfrm>
          <a:prstGeom prst="rect">
            <a:avLst/>
          </a:prstGeom>
        </p:spPr>
      </p:pic>
      <p:sp>
        <p:nvSpPr>
          <p:cNvPr id="6" name="Content Placeholder 2">
            <a:extLst>
              <a:ext uri="{FF2B5EF4-FFF2-40B4-BE49-F238E27FC236}">
                <a16:creationId xmlns:a16="http://schemas.microsoft.com/office/drawing/2014/main" id="{BC6B6DC9-7BD2-E5E7-78CF-0F67927B7421}"/>
              </a:ext>
            </a:extLst>
          </p:cNvPr>
          <p:cNvSpPr txBox="1">
            <a:spLocks/>
          </p:cNvSpPr>
          <p:nvPr/>
        </p:nvSpPr>
        <p:spPr>
          <a:xfrm>
            <a:off x="9429135" y="1637881"/>
            <a:ext cx="2689178" cy="439902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a:t>
            </a:r>
            <a:r>
              <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select Title, </a:t>
            </a:r>
            <a:r>
              <a:rPr kumimoji="0" lang="en-US" sz="19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Length_in_Min</a:t>
            </a:r>
            <a:r>
              <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case when </a:t>
            </a:r>
            <a:r>
              <a:rPr kumimoji="0" lang="en-US" sz="19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Length_in_Min</a:t>
            </a:r>
            <a:r>
              <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&lt; 90 then 'short' when </a:t>
            </a:r>
            <a:r>
              <a:rPr kumimoji="0" lang="en-US" sz="19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Length_in_Min</a:t>
            </a:r>
            <a:endPar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endParaRPr>
          </a:p>
          <a:p>
            <a:pPr marL="225425" marR="0" lvl="0" indent="-225425"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Between 90 And 120  then 'Medium' else 'Long’</a:t>
            </a:r>
          </a:p>
          <a:p>
            <a:pPr marL="225425" marR="0" lvl="0" indent="-166688"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End as </a:t>
            </a:r>
            <a:r>
              <a:rPr kumimoji="0" lang="en-US" sz="19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Length_category</a:t>
            </a:r>
            <a:r>
              <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from </a:t>
            </a:r>
            <a:r>
              <a:rPr kumimoji="0" lang="en-US" sz="19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imdb_movies</a:t>
            </a:r>
            <a:r>
              <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1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1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4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04686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DF5195-CBA2-A29F-DC07-153A0D1ED15A}"/>
              </a:ext>
            </a:extLst>
          </p:cNvPr>
          <p:cNvSpPr>
            <a:spLocks noGrp="1"/>
          </p:cNvSpPr>
          <p:nvPr>
            <p:ph type="title"/>
          </p:nvPr>
        </p:nvSpPr>
        <p:spPr>
          <a:xfrm>
            <a:off x="190919" y="231112"/>
            <a:ext cx="11847006" cy="1286189"/>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l" rtl="0">
              <a:spcBef>
                <a:spcPts val="0"/>
              </a:spcBef>
              <a:spcAft>
                <a:spcPts val="0"/>
              </a:spcAft>
            </a:pP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11. </a:t>
            </a:r>
            <a:r>
              <a:rPr lang="en-US" sz="1800" b="1" i="0" u="none" strike="noStrike" cap="none" dirty="0">
                <a:solidFill>
                  <a:srgbClr val="3C4043"/>
                </a:solidFill>
                <a:effectLst/>
                <a:latin typeface="Roboto" panose="02000000000000000000" pitchFamily="2" charset="0"/>
              </a:rPr>
              <a:t>Add a new column </a:t>
            </a:r>
            <a:r>
              <a:rPr lang="en-US" sz="1800" b="1" i="0" u="none" strike="noStrike" cap="none" dirty="0" err="1">
                <a:solidFill>
                  <a:srgbClr val="3C4043"/>
                </a:solidFill>
                <a:effectLst/>
                <a:latin typeface="Roboto" panose="02000000000000000000" pitchFamily="2" charset="0"/>
              </a:rPr>
              <a:t>director_count</a:t>
            </a:r>
            <a:r>
              <a:rPr lang="en-US" sz="1800" b="1" i="0" u="none" strike="noStrike" cap="none" dirty="0">
                <a:solidFill>
                  <a:srgbClr val="3C4043"/>
                </a:solidFill>
                <a:effectLst/>
                <a:latin typeface="Roboto" panose="02000000000000000000" pitchFamily="2" charset="0"/>
              </a:rPr>
              <a:t> to the movies table that calculates the number of directors for each    movie</a:t>
            </a:r>
            <a:r>
              <a:rPr lang="en-US" sz="1800" b="1" i="0" u="none" strike="noStrike" dirty="0">
                <a:solidFill>
                  <a:srgbClr val="3C4043"/>
                </a:solidFill>
                <a:effectLst/>
                <a:latin typeface="Roboto" panose="02000000000000000000" pitchFamily="2" charset="0"/>
              </a:rPr>
              <a:t>.</a:t>
            </a:r>
            <a:br>
              <a:rPr lang="en-US" sz="1000" b="0" dirty="0">
                <a:effectLst/>
              </a:rPr>
            </a:br>
            <a:br>
              <a:rPr lang="en-US" sz="1000" dirty="0"/>
            </a:br>
            <a:br>
              <a:rPr lang="en-US" sz="1800" b="0" cap="none" dirty="0">
                <a:effectLst/>
              </a:rPr>
            </a:br>
            <a:br>
              <a:rPr lang="en-US" sz="1800" cap="none" dirty="0"/>
            </a:br>
            <a:br>
              <a:rPr lang="en-US" sz="1800" b="0" cap="none" dirty="0">
                <a:effectLst/>
              </a:rPr>
            </a:br>
            <a:br>
              <a:rPr lang="en-US" sz="1800" cap="none" dirty="0"/>
            </a:br>
            <a:endParaRPr lang="en-US" sz="18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F351FE17-6843-C3CE-B20D-8B7AD89A126A}"/>
              </a:ext>
            </a:extLst>
          </p:cNvPr>
          <p:cNvPicPr>
            <a:picLocks noChangeAspect="1"/>
          </p:cNvPicPr>
          <p:nvPr/>
        </p:nvPicPr>
        <p:blipFill>
          <a:blip r:embed="rId2"/>
          <a:stretch>
            <a:fillRect/>
          </a:stretch>
        </p:blipFill>
        <p:spPr>
          <a:xfrm>
            <a:off x="190919" y="1611133"/>
            <a:ext cx="8705843" cy="5102794"/>
          </a:xfrm>
          <a:prstGeom prst="rect">
            <a:avLst/>
          </a:prstGeom>
        </p:spPr>
      </p:pic>
      <p:sp>
        <p:nvSpPr>
          <p:cNvPr id="6" name="Content Placeholder 2">
            <a:extLst>
              <a:ext uri="{FF2B5EF4-FFF2-40B4-BE49-F238E27FC236}">
                <a16:creationId xmlns:a16="http://schemas.microsoft.com/office/drawing/2014/main" id="{EF213433-A221-365F-AE2C-CAC2F17C193E}"/>
              </a:ext>
            </a:extLst>
          </p:cNvPr>
          <p:cNvSpPr txBox="1">
            <a:spLocks/>
          </p:cNvSpPr>
          <p:nvPr/>
        </p:nvSpPr>
        <p:spPr>
          <a:xfrm>
            <a:off x="9053565" y="1663669"/>
            <a:ext cx="3059777" cy="43732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a:t>
            </a:r>
            <a:r>
              <a:rPr kumimoji="0" lang="en-US" sz="19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Alter Table </a:t>
            </a:r>
            <a:r>
              <a:rPr kumimoji="0" lang="en-US" sz="1900" b="0" i="0" u="none" strike="noStrike" kern="1200" cap="none" spc="0" normalizeH="0" baseline="0" noProof="0" dirty="0" err="1">
                <a:ln>
                  <a:noFill/>
                </a:ln>
                <a:solidFill>
                  <a:sysClr val="window" lastClr="FFFFFF"/>
                </a:solidFill>
                <a:effectLst/>
                <a:uLnTx/>
                <a:uFillTx/>
                <a:latin typeface="Roboto" panose="02000000000000000000" pitchFamily="2" charset="0"/>
                <a:ea typeface="+mn-ea"/>
                <a:cs typeface="+mn-cs"/>
              </a:rPr>
              <a:t>imdb_movies</a:t>
            </a:r>
            <a:r>
              <a:rPr kumimoji="0" lang="en-US" sz="19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 add column </a:t>
            </a:r>
            <a:r>
              <a:rPr kumimoji="0" lang="en-US" sz="1900" b="0" i="0" u="none" strike="noStrike" kern="1200" cap="none" spc="0" normalizeH="0" baseline="0" noProof="0" dirty="0" err="1">
                <a:ln>
                  <a:noFill/>
                </a:ln>
                <a:solidFill>
                  <a:sysClr val="window" lastClr="FFFFFF"/>
                </a:solidFill>
                <a:effectLst/>
                <a:uLnTx/>
                <a:uFillTx/>
                <a:latin typeface="Roboto" panose="02000000000000000000" pitchFamily="2" charset="0"/>
                <a:ea typeface="+mn-ea"/>
                <a:cs typeface="+mn-cs"/>
              </a:rPr>
              <a:t>Director_Count</a:t>
            </a:r>
            <a:r>
              <a:rPr kumimoji="0" lang="en-US" sz="19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 int; Set </a:t>
            </a:r>
            <a:r>
              <a:rPr kumimoji="0" lang="en-US" sz="1900" b="0" i="0" u="none" strike="noStrike" kern="1200" cap="none" spc="0" normalizeH="0" baseline="0" noProof="0" dirty="0" err="1">
                <a:ln>
                  <a:noFill/>
                </a:ln>
                <a:solidFill>
                  <a:sysClr val="window" lastClr="FFFFFF"/>
                </a:solidFill>
                <a:effectLst/>
                <a:uLnTx/>
                <a:uFillTx/>
                <a:latin typeface="Roboto" panose="02000000000000000000" pitchFamily="2" charset="0"/>
                <a:ea typeface="+mn-ea"/>
                <a:cs typeface="+mn-cs"/>
              </a:rPr>
              <a:t>Sql_safe_Updates</a:t>
            </a:r>
            <a:r>
              <a:rPr kumimoji="0" lang="en-US" sz="19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=0;</a:t>
            </a:r>
            <a:endParaRPr kumimoji="0" lang="en-US" sz="19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    </a:t>
            </a:r>
            <a:r>
              <a:rPr kumimoji="0" lang="en-US" sz="1900" b="0" i="0" u="none" strike="noStrike" kern="1200" cap="none" spc="0" normalizeH="0" baseline="0" noProof="0" dirty="0" err="1">
                <a:ln>
                  <a:noFill/>
                </a:ln>
                <a:solidFill>
                  <a:sysClr val="window" lastClr="FFFFFF"/>
                </a:solidFill>
                <a:effectLst/>
                <a:uLnTx/>
                <a:uFillTx/>
                <a:latin typeface="Roboto" panose="02000000000000000000" pitchFamily="2" charset="0"/>
                <a:ea typeface="+mn-ea"/>
                <a:cs typeface="+mn-cs"/>
              </a:rPr>
              <a:t>updateimdb_movies</a:t>
            </a:r>
            <a:r>
              <a:rPr kumimoji="0" lang="en-US" sz="19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 </a:t>
            </a:r>
            <a:endParaRPr kumimoji="0" lang="en-US" sz="19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a:p>
            <a:pPr marL="285750" marR="0" lvl="0" indent="-119063"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  set </a:t>
            </a:r>
            <a:r>
              <a:rPr kumimoji="0" lang="en-US" sz="1900" b="0" i="0" u="none" strike="noStrike" kern="1200" cap="none" spc="0" normalizeH="0" baseline="0" noProof="0" dirty="0" err="1">
                <a:ln>
                  <a:noFill/>
                </a:ln>
                <a:solidFill>
                  <a:sysClr val="window" lastClr="FFFFFF"/>
                </a:solidFill>
                <a:effectLst/>
                <a:uLnTx/>
                <a:uFillTx/>
                <a:latin typeface="Roboto" panose="02000000000000000000" pitchFamily="2" charset="0"/>
                <a:ea typeface="+mn-ea"/>
                <a:cs typeface="+mn-cs"/>
              </a:rPr>
              <a:t>Director_Count</a:t>
            </a:r>
            <a:r>
              <a:rPr kumimoji="0" lang="en-US" sz="19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 =    LENGTH(Directors) - LENGTH(Replace(Directors, ',',   '')) + 1;</a:t>
            </a:r>
            <a:endParaRPr kumimoji="0" lang="en-US" sz="19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a:p>
            <a:pPr marL="344488" marR="0" lvl="0" indent="-344488"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      </a:t>
            </a:r>
          </a:p>
          <a:p>
            <a:pPr marL="344488" marR="0" lvl="0" indent="-344488"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     select * From </a:t>
            </a:r>
            <a:r>
              <a:rPr kumimoji="0" lang="en-US" sz="1900" b="0" i="0" u="none" strike="noStrike" kern="1200" cap="none" spc="0" normalizeH="0" baseline="0" noProof="0" dirty="0" err="1">
                <a:ln>
                  <a:noFill/>
                </a:ln>
                <a:solidFill>
                  <a:sysClr val="window" lastClr="FFFFFF"/>
                </a:solidFill>
                <a:effectLst/>
                <a:uLnTx/>
                <a:uFillTx/>
                <a:latin typeface="Roboto" panose="02000000000000000000" pitchFamily="2" charset="0"/>
                <a:ea typeface="+mn-ea"/>
                <a:cs typeface="+mn-cs"/>
              </a:rPr>
              <a:t>imdb_movies</a:t>
            </a:r>
            <a:r>
              <a:rPr kumimoji="0" lang="en-US" sz="19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a:t>
            </a:r>
            <a:endParaRPr kumimoji="0" lang="en-US" sz="19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1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4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513242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0CBB6E-219A-0B1A-CA6D-5D5D1BEC9BD6}"/>
              </a:ext>
            </a:extLst>
          </p:cNvPr>
          <p:cNvSpPr>
            <a:spLocks noGrp="1"/>
          </p:cNvSpPr>
          <p:nvPr>
            <p:ph type="title"/>
          </p:nvPr>
        </p:nvSpPr>
        <p:spPr>
          <a:xfrm>
            <a:off x="167149" y="167148"/>
            <a:ext cx="11847870" cy="1091381"/>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l" rtl="0">
              <a:spcBef>
                <a:spcPts val="0"/>
              </a:spcBef>
              <a:spcAft>
                <a:spcPts val="0"/>
              </a:spcAft>
            </a:pP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12. </a:t>
            </a:r>
            <a:r>
              <a:rPr lang="en-US" sz="2000" b="1" i="0" u="none" strike="noStrike" cap="none" dirty="0">
                <a:solidFill>
                  <a:srgbClr val="3C4043"/>
                </a:solidFill>
                <a:effectLst/>
                <a:latin typeface="Roboto" panose="02000000000000000000" pitchFamily="2" charset="0"/>
              </a:rPr>
              <a:t>Using an advanced function to find the movie with the highest rating count.</a:t>
            </a:r>
            <a:br>
              <a:rPr lang="en-US" sz="2000" b="0" cap="none" dirty="0">
                <a:effectLst/>
              </a:rPr>
            </a:br>
            <a:br>
              <a:rPr lang="en-US" sz="800" dirty="0"/>
            </a:br>
            <a:br>
              <a:rPr lang="en-US" sz="1000" b="0" dirty="0">
                <a:effectLst/>
              </a:rPr>
            </a:br>
            <a:br>
              <a:rPr lang="en-US" sz="1000" dirty="0"/>
            </a:br>
            <a:br>
              <a:rPr lang="en-US" sz="1800" b="0" cap="none" dirty="0">
                <a:effectLst/>
              </a:rPr>
            </a:br>
            <a:br>
              <a:rPr lang="en-US" sz="1800" cap="none" dirty="0"/>
            </a:br>
            <a:br>
              <a:rPr lang="en-US" sz="1800" b="0" cap="none" dirty="0">
                <a:effectLst/>
              </a:rPr>
            </a:br>
            <a:br>
              <a:rPr lang="en-US" sz="1800" cap="none" dirty="0"/>
            </a:br>
            <a:endParaRPr lang="en-US" sz="18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3988A082-739B-E0E1-1B8C-D07B5D81E557}"/>
              </a:ext>
            </a:extLst>
          </p:cNvPr>
          <p:cNvPicPr>
            <a:picLocks noChangeAspect="1"/>
          </p:cNvPicPr>
          <p:nvPr/>
        </p:nvPicPr>
        <p:blipFill>
          <a:blip r:embed="rId2"/>
          <a:stretch>
            <a:fillRect/>
          </a:stretch>
        </p:blipFill>
        <p:spPr>
          <a:xfrm>
            <a:off x="167149" y="1388581"/>
            <a:ext cx="9096020" cy="5302271"/>
          </a:xfrm>
          <a:prstGeom prst="rect">
            <a:avLst/>
          </a:prstGeom>
        </p:spPr>
      </p:pic>
      <p:sp>
        <p:nvSpPr>
          <p:cNvPr id="6" name="Content Placeholder 2">
            <a:extLst>
              <a:ext uri="{FF2B5EF4-FFF2-40B4-BE49-F238E27FC236}">
                <a16:creationId xmlns:a16="http://schemas.microsoft.com/office/drawing/2014/main" id="{840E59E5-1A10-4EBE-4EF2-D55E94511E5B}"/>
              </a:ext>
            </a:extLst>
          </p:cNvPr>
          <p:cNvSpPr txBox="1">
            <a:spLocks/>
          </p:cNvSpPr>
          <p:nvPr/>
        </p:nvSpPr>
        <p:spPr>
          <a:xfrm>
            <a:off x="9379974" y="1663669"/>
            <a:ext cx="2733368" cy="4373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select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Title,Rating_Count</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from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imdb_movies</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a:t>
            </a:r>
          </a:p>
          <a:p>
            <a:pPr marL="225425"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ORDER by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Rating_Count</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DESC LIMIT 1;</a:t>
            </a:r>
            <a:br>
              <a:rPr kumimoji="0" lang="en-US" sz="1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1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4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090034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BC33E6-5B2A-7F50-E8E6-1D8BAEB042BB}"/>
              </a:ext>
            </a:extLst>
          </p:cNvPr>
          <p:cNvSpPr>
            <a:spLocks noGrp="1"/>
          </p:cNvSpPr>
          <p:nvPr>
            <p:ph type="title"/>
          </p:nvPr>
        </p:nvSpPr>
        <p:spPr>
          <a:xfrm>
            <a:off x="275304" y="157317"/>
            <a:ext cx="11749548" cy="1071716"/>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l" rtl="0">
              <a:spcBef>
                <a:spcPts val="0"/>
              </a:spcBef>
              <a:spcAft>
                <a:spcPts val="0"/>
              </a:spcAft>
            </a:pP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13. </a:t>
            </a:r>
            <a:r>
              <a:rPr lang="en-US" sz="2000" b="1" i="0" u="none" strike="noStrike" cap="none" dirty="0">
                <a:solidFill>
                  <a:srgbClr val="3C4043"/>
                </a:solidFill>
                <a:effectLst/>
                <a:latin typeface="Roboto" panose="02000000000000000000" pitchFamily="2" charset="0"/>
              </a:rPr>
              <a:t>Using an advanced function to find the movie with the highest rating count.</a:t>
            </a:r>
            <a:br>
              <a:rPr lang="en-US" sz="2000" b="0" cap="none" dirty="0">
                <a:effectLst/>
              </a:rPr>
            </a:br>
            <a:br>
              <a:rPr lang="en-US" sz="800" dirty="0"/>
            </a:br>
            <a:br>
              <a:rPr lang="en-US" sz="1000" b="0" dirty="0">
                <a:effectLst/>
              </a:rPr>
            </a:br>
            <a:br>
              <a:rPr lang="en-US" sz="1000" dirty="0"/>
            </a:br>
            <a:br>
              <a:rPr lang="en-US" sz="1800" b="0" cap="none" dirty="0">
                <a:effectLst/>
              </a:rPr>
            </a:br>
            <a:br>
              <a:rPr lang="en-US" sz="1800" cap="none" dirty="0"/>
            </a:br>
            <a:br>
              <a:rPr lang="en-US" sz="1800" b="0" cap="none" dirty="0">
                <a:effectLst/>
              </a:rPr>
            </a:br>
            <a:br>
              <a:rPr lang="en-US" sz="1800" cap="none" dirty="0"/>
            </a:br>
            <a:endParaRPr lang="en-US" sz="18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6BF28D7-8BD7-9C07-3255-1F3E89E0823D}"/>
              </a:ext>
            </a:extLst>
          </p:cNvPr>
          <p:cNvPicPr>
            <a:picLocks noChangeAspect="1"/>
          </p:cNvPicPr>
          <p:nvPr/>
        </p:nvPicPr>
        <p:blipFill>
          <a:blip r:embed="rId2"/>
          <a:stretch>
            <a:fillRect/>
          </a:stretch>
        </p:blipFill>
        <p:spPr>
          <a:xfrm>
            <a:off x="275304" y="1323880"/>
            <a:ext cx="9187468" cy="5376803"/>
          </a:xfrm>
          <a:prstGeom prst="rect">
            <a:avLst/>
          </a:prstGeom>
        </p:spPr>
      </p:pic>
      <p:sp>
        <p:nvSpPr>
          <p:cNvPr id="6" name="Content Placeholder 2">
            <a:extLst>
              <a:ext uri="{FF2B5EF4-FFF2-40B4-BE49-F238E27FC236}">
                <a16:creationId xmlns:a16="http://schemas.microsoft.com/office/drawing/2014/main" id="{89DD0F86-41E8-8F6B-7A6B-2B9897E83300}"/>
              </a:ext>
            </a:extLst>
          </p:cNvPr>
          <p:cNvSpPr txBox="1">
            <a:spLocks/>
          </p:cNvSpPr>
          <p:nvPr/>
        </p:nvSpPr>
        <p:spPr>
          <a:xfrm>
            <a:off x="9478296" y="1663669"/>
            <a:ext cx="2635045" cy="43732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 </a:t>
            </a:r>
            <a:r>
              <a:rPr kumimoji="0" lang="en-US" sz="1900" b="1"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create view </a:t>
            </a:r>
            <a:r>
              <a:rPr kumimoji="0" lang="en-US" sz="1900" b="1"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HighRatedMovies</a:t>
            </a:r>
            <a:r>
              <a:rPr kumimoji="0" lang="en-US" sz="1900" b="1"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as</a:t>
            </a:r>
            <a:endPar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endParaRPr>
          </a:p>
          <a:p>
            <a:pPr marL="225425" marR="0" lvl="0" indent="-225425"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900" b="1"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select * from       </a:t>
            </a:r>
            <a:r>
              <a:rPr kumimoji="0" lang="en-US" sz="1900" b="1"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imdb_movies</a:t>
            </a:r>
            <a:r>
              <a:rPr kumimoji="0" lang="en-US" sz="1900" b="1"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where </a:t>
            </a:r>
            <a:r>
              <a:rPr kumimoji="0" lang="en-US" sz="1900" b="1"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IMDB_Rating</a:t>
            </a:r>
            <a:r>
              <a:rPr kumimoji="0" lang="en-US" sz="1900" b="1"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&gt;=8.0 And       </a:t>
            </a:r>
            <a:endPar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endParaRPr>
          </a:p>
          <a:p>
            <a:pPr marL="225425" marR="0" lvl="0" indent="-225425"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900" b="1"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a:t>
            </a:r>
            <a:r>
              <a:rPr kumimoji="0" lang="en-US" sz="1900" b="1"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Release_Year</a:t>
            </a:r>
            <a:r>
              <a:rPr kumimoji="0" lang="en-US" sz="1900" b="1"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&gt;=Year(CURDATE())-10;</a:t>
            </a:r>
            <a:endPar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endParaRPr>
          </a:p>
          <a:p>
            <a:pPr marL="225425" marR="0" lvl="0" indent="-58738"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900" b="1"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select * from     </a:t>
            </a:r>
            <a:r>
              <a:rPr kumimoji="0" lang="en-US" sz="1900" b="1"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HighRatedMovies</a:t>
            </a:r>
            <a:r>
              <a:rPr kumimoji="0" lang="en-US" sz="1900" b="1"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a:t>
            </a:r>
            <a:endParaRPr kumimoji="0" lang="en-US" sz="19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br>
              <a:rPr kumimoji="0" lang="en-US" sz="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1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4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82556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7C74D0-A9AF-B35A-0268-1E9861AD5513}"/>
              </a:ext>
            </a:extLst>
          </p:cNvPr>
          <p:cNvSpPr>
            <a:spLocks noGrp="1"/>
          </p:cNvSpPr>
          <p:nvPr>
            <p:ph type="title"/>
          </p:nvPr>
        </p:nvSpPr>
        <p:spPr>
          <a:xfrm>
            <a:off x="226142" y="176981"/>
            <a:ext cx="11739716" cy="993058"/>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l" rtl="0">
              <a:spcBef>
                <a:spcPts val="0"/>
              </a:spcBef>
              <a:spcAft>
                <a:spcPts val="0"/>
              </a:spcAft>
            </a:pP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sz="18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14. </a:t>
            </a:r>
            <a:r>
              <a:rPr lang="en-US" sz="1800" b="1" i="0" u="none" strike="noStrike" cap="none" dirty="0">
                <a:solidFill>
                  <a:srgbClr val="3C4043"/>
                </a:solidFill>
                <a:effectLst/>
                <a:latin typeface="Roboto" panose="02000000000000000000" pitchFamily="2" charset="0"/>
              </a:rPr>
              <a:t>Find the director with the highest average IMDB rating for their movies. Use subqueries and  aggregate functions to achieve this.</a:t>
            </a:r>
            <a:br>
              <a:rPr lang="en-US" sz="1800" b="0" cap="none" dirty="0">
                <a:effectLst/>
              </a:rPr>
            </a:br>
            <a:br>
              <a:rPr lang="en-US" sz="1800" cap="none" dirty="0"/>
            </a:br>
            <a:br>
              <a:rPr lang="en-US" sz="1000" b="0" dirty="0">
                <a:effectLst/>
              </a:rPr>
            </a:br>
            <a:br>
              <a:rPr lang="en-US" sz="1000" dirty="0"/>
            </a:br>
            <a:br>
              <a:rPr lang="en-US" sz="1800" b="0" cap="none" dirty="0">
                <a:effectLst/>
              </a:rPr>
            </a:br>
            <a:br>
              <a:rPr lang="en-US" sz="1800" cap="none" dirty="0"/>
            </a:br>
            <a:br>
              <a:rPr lang="en-US" sz="1800" b="0" cap="none" dirty="0">
                <a:effectLst/>
              </a:rPr>
            </a:br>
            <a:br>
              <a:rPr lang="en-US" sz="1800" cap="none" dirty="0"/>
            </a:br>
            <a:endParaRPr lang="en-US" sz="18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92EA663E-0625-5534-72A9-1DB2930708BD}"/>
              </a:ext>
            </a:extLst>
          </p:cNvPr>
          <p:cNvPicPr>
            <a:picLocks noChangeAspect="1"/>
          </p:cNvPicPr>
          <p:nvPr/>
        </p:nvPicPr>
        <p:blipFill>
          <a:blip r:embed="rId2"/>
          <a:stretch>
            <a:fillRect/>
          </a:stretch>
        </p:blipFill>
        <p:spPr>
          <a:xfrm>
            <a:off x="226142" y="1291635"/>
            <a:ext cx="9187468" cy="5389384"/>
          </a:xfrm>
          <a:prstGeom prst="rect">
            <a:avLst/>
          </a:prstGeom>
        </p:spPr>
      </p:pic>
      <p:sp>
        <p:nvSpPr>
          <p:cNvPr id="6" name="Content Placeholder 2">
            <a:extLst>
              <a:ext uri="{FF2B5EF4-FFF2-40B4-BE49-F238E27FC236}">
                <a16:creationId xmlns:a16="http://schemas.microsoft.com/office/drawing/2014/main" id="{650D9EF4-5243-26EB-3C80-624732321E33}"/>
              </a:ext>
            </a:extLst>
          </p:cNvPr>
          <p:cNvSpPr txBox="1">
            <a:spLocks/>
          </p:cNvSpPr>
          <p:nvPr/>
        </p:nvSpPr>
        <p:spPr>
          <a:xfrm>
            <a:off x="9478296" y="1663669"/>
            <a:ext cx="2635045" cy="43732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a:t>
            </a:r>
            <a:r>
              <a:rPr kumimoji="0" lang="en-US" sz="20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select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Directors,Avg</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IMDB_Rating</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as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Avg_Rating</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from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imdb_movies</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Group by Directors</a:t>
            </a:r>
          </a:p>
          <a:p>
            <a:pPr marL="225425"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Order by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Avg_Rating</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DESC LIMIT 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1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1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4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740571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C494EC-2A36-7BB2-7E50-A529345B0927}"/>
              </a:ext>
            </a:extLst>
          </p:cNvPr>
          <p:cNvSpPr txBox="1">
            <a:spLocks/>
          </p:cNvSpPr>
          <p:nvPr/>
        </p:nvSpPr>
        <p:spPr>
          <a:xfrm>
            <a:off x="235975" y="233916"/>
            <a:ext cx="11769212" cy="1017037"/>
          </a:xfrm>
          <a:prstGeom prst="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b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b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15. </a:t>
            </a:r>
            <a:r>
              <a:rPr lang="en-US" sz="2000" b="1" cap="none" dirty="0">
                <a:solidFill>
                  <a:srgbClr val="3C4043"/>
                </a:solidFill>
                <a:effectLst/>
                <a:latin typeface="Roboto" panose="02000000000000000000" pitchFamily="2" charset="0"/>
              </a:rPr>
              <a:t>Find pairs of movies released in the same year where one movie has a longer duration than the other. Display columns for movie URL_1, title_1, length_1, movie URL_2, title_2, and length_2.</a:t>
            </a:r>
            <a:br>
              <a:rPr lang="en-US" sz="2000" cap="none" dirty="0">
                <a:effectLst/>
              </a:rPr>
            </a:br>
            <a:br>
              <a:rPr lang="en-US" sz="2000" cap="none" dirty="0"/>
            </a:br>
            <a:br>
              <a:rPr lang="en-US" sz="2000" cap="none" dirty="0">
                <a:effectLst/>
              </a:rPr>
            </a:br>
            <a:br>
              <a:rPr lang="en-US" sz="2000" cap="none" dirty="0"/>
            </a:br>
            <a:br>
              <a:rPr lang="en-US" sz="2000" cap="none" dirty="0">
                <a:effectLst/>
              </a:rPr>
            </a:br>
            <a:br>
              <a:rPr lang="en-US" sz="2000" cap="none" dirty="0"/>
            </a:br>
            <a:br>
              <a:rPr lang="en-US" sz="2000" cap="none" dirty="0">
                <a:effectLst/>
              </a:rPr>
            </a:br>
            <a:br>
              <a:rPr lang="en-US" sz="2000" cap="none" dirty="0"/>
            </a:br>
            <a:endParaRPr lang="en-US" sz="20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D321DA4-0F3C-8C65-630E-46A2444FBCBE}"/>
              </a:ext>
            </a:extLst>
          </p:cNvPr>
          <p:cNvPicPr>
            <a:picLocks noChangeAspect="1"/>
          </p:cNvPicPr>
          <p:nvPr/>
        </p:nvPicPr>
        <p:blipFill>
          <a:blip r:embed="rId2"/>
          <a:stretch>
            <a:fillRect/>
          </a:stretch>
        </p:blipFill>
        <p:spPr>
          <a:xfrm>
            <a:off x="235975" y="1370641"/>
            <a:ext cx="8988412" cy="5322269"/>
          </a:xfrm>
          <a:prstGeom prst="rect">
            <a:avLst/>
          </a:prstGeom>
        </p:spPr>
      </p:pic>
      <p:sp>
        <p:nvSpPr>
          <p:cNvPr id="6" name="Content Placeholder 2">
            <a:extLst>
              <a:ext uri="{FF2B5EF4-FFF2-40B4-BE49-F238E27FC236}">
                <a16:creationId xmlns:a16="http://schemas.microsoft.com/office/drawing/2014/main" id="{50159253-1AC5-963F-BC86-95EF908AB8EA}"/>
              </a:ext>
            </a:extLst>
          </p:cNvPr>
          <p:cNvSpPr txBox="1">
            <a:spLocks/>
          </p:cNvSpPr>
          <p:nvPr/>
        </p:nvSpPr>
        <p:spPr>
          <a:xfrm>
            <a:off x="9324870" y="1370641"/>
            <a:ext cx="2788471" cy="466626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a:t>
            </a:r>
            <a:r>
              <a:rPr kumimoji="0" lang="en-US" sz="20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r>
              <a:rPr kumimoji="0" lang="en-US" sz="21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select m1.Movie_URL as Movie_URL_1, m1.Title as Title_1, m1.Length_in_Min as</a:t>
            </a:r>
          </a:p>
          <a:p>
            <a:pPr marL="225425" marR="0" lvl="0" indent="-58738"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Length_1,m2.Movie_URL   as Movie_URL_2, m2.Title as Title_2, m2.Length_in_Min  as  </a:t>
            </a:r>
          </a:p>
          <a:p>
            <a:pPr marL="225425" marR="0" lvl="0" indent="-58738"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Length_2</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from </a:t>
            </a:r>
            <a:r>
              <a:rPr kumimoji="0" lang="en-US" sz="21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imdb_movies</a:t>
            </a:r>
            <a:r>
              <a:rPr kumimoji="0" lang="en-US" sz="21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m1 </a:t>
            </a:r>
          </a:p>
          <a:p>
            <a:pPr marL="166688"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JOIN </a:t>
            </a:r>
            <a:r>
              <a:rPr kumimoji="0" lang="en-US" sz="21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imdb_movies</a:t>
            </a:r>
            <a:r>
              <a:rPr kumimoji="0" lang="en-US" sz="21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m2 on       m1.Release_Year = m2.Release_Year and</a:t>
            </a:r>
          </a:p>
          <a:p>
            <a:pPr marL="166688"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m1.Length_in_Min &gt;  m2.Length_in_Min;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1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4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629122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754CFE-40A9-E748-6384-39ABC4309C74}"/>
              </a:ext>
            </a:extLst>
          </p:cNvPr>
          <p:cNvSpPr>
            <a:spLocks noGrp="1"/>
          </p:cNvSpPr>
          <p:nvPr>
            <p:ph idx="1"/>
          </p:nvPr>
        </p:nvSpPr>
        <p:spPr>
          <a:xfrm>
            <a:off x="503150" y="1969477"/>
            <a:ext cx="7203935" cy="4230356"/>
          </a:xfrm>
        </p:spPr>
        <p:txBody>
          <a:bodyPr>
            <a:noAutofit/>
          </a:bodyPr>
          <a:lstStyle/>
          <a:p>
            <a:pPr marL="0" indent="0" algn="just">
              <a:buNone/>
            </a:pPr>
            <a:r>
              <a:rPr lang="en-US" b="1" dirty="0" err="1">
                <a:effectLst>
                  <a:glow rad="38100">
                    <a:schemeClr val="bg1">
                      <a:lumMod val="50000"/>
                      <a:lumOff val="50000"/>
                      <a:alpha val="20000"/>
                    </a:schemeClr>
                  </a:glow>
                </a:effectLst>
                <a:latin typeface="Cambria" panose="02040503050406030204" pitchFamily="18" charset="0"/>
                <a:ea typeface="Cambria" panose="02040503050406030204" pitchFamily="18" charset="0"/>
              </a:rPr>
              <a:t>Imdb</a:t>
            </a:r>
            <a:r>
              <a:rPr lang="en-US" b="1" dirty="0">
                <a:effectLst>
                  <a:glow rad="38100">
                    <a:schemeClr val="bg1">
                      <a:lumMod val="50000"/>
                      <a:lumOff val="50000"/>
                      <a:alpha val="20000"/>
                    </a:schemeClr>
                  </a:glow>
                </a:effectLst>
                <a:latin typeface="Cambria" panose="02040503050406030204" pitchFamily="18" charset="0"/>
                <a:ea typeface="Cambria" panose="02040503050406030204" pitchFamily="18" charset="0"/>
              </a:rPr>
              <a:t> movie analysis involves examining key factors such as ratings, genres, release years, actors, directors, budgets, and user reviews to identify patterns in the film industry. It explores trends in average ratings, genre popularity, and movie releases over time, as well as the impact of star power, collaborations, and budgets on both ratings and box office performance. Additionally, sentiment analysis of user reviews helps gauge audience perceptions, while comparing domestic and international reception provides insights into global appeal. Awards and recognition also play a significant role in influencing movie ratings and overall popularity.</a:t>
            </a:r>
          </a:p>
        </p:txBody>
      </p:sp>
      <p:sp>
        <p:nvSpPr>
          <p:cNvPr id="4" name="Title 1">
            <a:extLst>
              <a:ext uri="{FF2B5EF4-FFF2-40B4-BE49-F238E27FC236}">
                <a16:creationId xmlns:a16="http://schemas.microsoft.com/office/drawing/2014/main" id="{A5FDE3B9-6C12-05F8-B39A-C4DC94CFA8E1}"/>
              </a:ext>
            </a:extLst>
          </p:cNvPr>
          <p:cNvSpPr txBox="1">
            <a:spLocks/>
          </p:cNvSpPr>
          <p:nvPr/>
        </p:nvSpPr>
        <p:spPr>
          <a:xfrm>
            <a:off x="711024" y="414866"/>
            <a:ext cx="11128551" cy="1303867"/>
          </a:xfrm>
          <a:prstGeom prst="rect">
            <a:avLst/>
          </a:prstGeom>
          <a:solidFill>
            <a:schemeClr val="bg1"/>
          </a:solidFill>
        </p:spPr>
        <p:style>
          <a:lnRef idx="2">
            <a:schemeClr val="accent5">
              <a:shade val="15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lt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US" b="1" cap="none" dirty="0">
                <a:ln w="13462">
                  <a:solidFill>
                    <a:srgbClr val="FF0000"/>
                  </a:solidFill>
                  <a:prstDash val="solid"/>
                </a:ln>
                <a:solidFill>
                  <a:srgbClr val="000000"/>
                </a:solidFill>
                <a:effectLst>
                  <a:glow rad="228600">
                    <a:schemeClr val="accent1">
                      <a:satMod val="175000"/>
                      <a:alpha val="40000"/>
                    </a:schemeClr>
                  </a:glow>
                  <a:outerShdw dist="38100" dir="2700000" algn="bl" rotWithShape="0">
                    <a:schemeClr val="accent5"/>
                  </a:outerShdw>
                </a:effectLst>
                <a:highlight>
                  <a:srgbClr val="00FFFF"/>
                </a:highlight>
              </a:rPr>
              <a:t>overview</a:t>
            </a:r>
          </a:p>
        </p:txBody>
      </p:sp>
      <p:pic>
        <p:nvPicPr>
          <p:cNvPr id="7" name="Picture 6">
            <a:extLst>
              <a:ext uri="{FF2B5EF4-FFF2-40B4-BE49-F238E27FC236}">
                <a16:creationId xmlns:a16="http://schemas.microsoft.com/office/drawing/2014/main" id="{482EAFA0-5BE9-70A1-4AA5-63F1E926FE00}"/>
              </a:ext>
            </a:extLst>
          </p:cNvPr>
          <p:cNvPicPr>
            <a:picLocks noChangeAspect="1"/>
          </p:cNvPicPr>
          <p:nvPr/>
        </p:nvPicPr>
        <p:blipFill>
          <a:blip r:embed="rId2"/>
          <a:stretch>
            <a:fillRect/>
          </a:stretch>
        </p:blipFill>
        <p:spPr>
          <a:xfrm>
            <a:off x="8074522" y="3285811"/>
            <a:ext cx="3895682" cy="2475244"/>
          </a:xfrm>
          <a:prstGeom prst="rect">
            <a:avLst/>
          </a:prstGeom>
        </p:spPr>
      </p:pic>
    </p:spTree>
    <p:extLst>
      <p:ext uri="{BB962C8B-B14F-4D97-AF65-F5344CB8AC3E}">
        <p14:creationId xmlns:p14="http://schemas.microsoft.com/office/powerpoint/2010/main" val="138505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4E332F-6566-0093-A38D-7F42E1800F85}"/>
              </a:ext>
            </a:extLst>
          </p:cNvPr>
          <p:cNvSpPr>
            <a:spLocks noGrp="1"/>
          </p:cNvSpPr>
          <p:nvPr>
            <p:ph idx="1"/>
          </p:nvPr>
        </p:nvSpPr>
        <p:spPr>
          <a:xfrm>
            <a:off x="1141413" y="1296236"/>
            <a:ext cx="9905998" cy="5327579"/>
          </a:xfrm>
        </p:spPr>
        <p:txBody>
          <a:bodyPr>
            <a:normAutofit lnSpcReduction="10000"/>
          </a:bodyPr>
          <a:lstStyle/>
          <a:p>
            <a:pPr>
              <a:buClr>
                <a:srgbClr val="FFC000"/>
              </a:buClr>
              <a:buFont typeface="Wingdings" panose="05000000000000000000" pitchFamily="2" charset="2"/>
              <a:buChar char="Ø"/>
            </a:pPr>
            <a:r>
              <a:rPr lang="en-US" b="1" dirty="0">
                <a:solidFill>
                  <a:srgbClr val="FF0000"/>
                </a:solidFill>
                <a:latin typeface="Cambria" panose="02040503050406030204" pitchFamily="18" charset="0"/>
                <a:ea typeface="Cambria" panose="02040503050406030204" pitchFamily="18" charset="0"/>
              </a:rPr>
              <a:t>Movies </a:t>
            </a:r>
            <a:r>
              <a:rPr lang="en-US" b="1" dirty="0" err="1">
                <a:solidFill>
                  <a:srgbClr val="FF0000"/>
                </a:solidFill>
                <a:latin typeface="Cambria" panose="02040503050406030204" pitchFamily="18" charset="0"/>
                <a:ea typeface="Cambria" panose="02040503050406030204" pitchFamily="18" charset="0"/>
              </a:rPr>
              <a:t>url</a:t>
            </a:r>
            <a:endParaRPr lang="en-US" b="1" dirty="0">
              <a:solidFill>
                <a:srgbClr val="FF0000"/>
              </a:solidFill>
              <a:latin typeface="Cambria" panose="02040503050406030204" pitchFamily="18" charset="0"/>
              <a:ea typeface="Cambria" panose="02040503050406030204" pitchFamily="18" charset="0"/>
            </a:endParaRPr>
          </a:p>
          <a:p>
            <a:pPr>
              <a:buClr>
                <a:srgbClr val="FFC000"/>
              </a:buClr>
              <a:buFont typeface="Wingdings" panose="05000000000000000000" pitchFamily="2" charset="2"/>
              <a:buChar char="Ø"/>
            </a:pPr>
            <a:r>
              <a:rPr lang="en-US" b="1" dirty="0">
                <a:solidFill>
                  <a:srgbClr val="FF0000"/>
                </a:solidFill>
                <a:latin typeface="Cambria" panose="02040503050406030204" pitchFamily="18" charset="0"/>
                <a:ea typeface="Cambria" panose="02040503050406030204" pitchFamily="18" charset="0"/>
              </a:rPr>
              <a:t>Title</a:t>
            </a:r>
          </a:p>
          <a:p>
            <a:pPr>
              <a:buClr>
                <a:srgbClr val="FFC000"/>
              </a:buClr>
              <a:buFont typeface="Wingdings" panose="05000000000000000000" pitchFamily="2" charset="2"/>
              <a:buChar char="Ø"/>
            </a:pPr>
            <a:r>
              <a:rPr lang="en-US" b="1" dirty="0">
                <a:solidFill>
                  <a:srgbClr val="FF0000"/>
                </a:solidFill>
                <a:latin typeface="Cambria" panose="02040503050406030204" pitchFamily="18" charset="0"/>
                <a:ea typeface="Cambria" panose="02040503050406030204" pitchFamily="18" charset="0"/>
              </a:rPr>
              <a:t>Poster</a:t>
            </a:r>
          </a:p>
          <a:p>
            <a:pPr>
              <a:buClr>
                <a:srgbClr val="FFC000"/>
              </a:buClr>
              <a:buFont typeface="Wingdings" panose="05000000000000000000" pitchFamily="2" charset="2"/>
              <a:buChar char="Ø"/>
            </a:pPr>
            <a:r>
              <a:rPr lang="en-US" b="1" dirty="0">
                <a:solidFill>
                  <a:srgbClr val="FF0000"/>
                </a:solidFill>
                <a:latin typeface="Cambria" panose="02040503050406030204" pitchFamily="18" charset="0"/>
                <a:ea typeface="Cambria" panose="02040503050406030204" pitchFamily="18" charset="0"/>
              </a:rPr>
              <a:t>Release year</a:t>
            </a:r>
          </a:p>
          <a:p>
            <a:pPr>
              <a:buClr>
                <a:srgbClr val="FFC000"/>
              </a:buClr>
              <a:buFont typeface="Wingdings" panose="05000000000000000000" pitchFamily="2" charset="2"/>
              <a:buChar char="Ø"/>
            </a:pPr>
            <a:r>
              <a:rPr lang="en-US" b="1" dirty="0">
                <a:solidFill>
                  <a:srgbClr val="FF0000"/>
                </a:solidFill>
                <a:latin typeface="Cambria" panose="02040503050406030204" pitchFamily="18" charset="0"/>
                <a:ea typeface="Cambria" panose="02040503050406030204" pitchFamily="18" charset="0"/>
              </a:rPr>
              <a:t>Length in min</a:t>
            </a:r>
          </a:p>
          <a:p>
            <a:pPr>
              <a:buClr>
                <a:srgbClr val="FFC000"/>
              </a:buClr>
              <a:buFont typeface="Wingdings" panose="05000000000000000000" pitchFamily="2" charset="2"/>
              <a:buChar char="Ø"/>
            </a:pPr>
            <a:r>
              <a:rPr lang="en-US" b="1" dirty="0" err="1">
                <a:solidFill>
                  <a:srgbClr val="FF0000"/>
                </a:solidFill>
                <a:latin typeface="Cambria" panose="02040503050406030204" pitchFamily="18" charset="0"/>
                <a:ea typeface="Cambria" panose="02040503050406030204" pitchFamily="18" charset="0"/>
              </a:rPr>
              <a:t>Imdb</a:t>
            </a:r>
            <a:r>
              <a:rPr lang="en-US" b="1" dirty="0">
                <a:solidFill>
                  <a:srgbClr val="FF0000"/>
                </a:solidFill>
                <a:latin typeface="Cambria" panose="02040503050406030204" pitchFamily="18" charset="0"/>
                <a:ea typeface="Cambria" panose="02040503050406030204" pitchFamily="18" charset="0"/>
              </a:rPr>
              <a:t> rating </a:t>
            </a:r>
          </a:p>
          <a:p>
            <a:pPr>
              <a:buClr>
                <a:srgbClr val="FFC000"/>
              </a:buClr>
              <a:buFont typeface="Wingdings" panose="05000000000000000000" pitchFamily="2" charset="2"/>
              <a:buChar char="Ø"/>
            </a:pPr>
            <a:r>
              <a:rPr lang="en-US" b="1" dirty="0">
                <a:solidFill>
                  <a:srgbClr val="FF0000"/>
                </a:solidFill>
                <a:latin typeface="Cambria" panose="02040503050406030204" pitchFamily="18" charset="0"/>
                <a:ea typeface="Cambria" panose="02040503050406030204" pitchFamily="18" charset="0"/>
              </a:rPr>
              <a:t>Rating count</a:t>
            </a:r>
          </a:p>
          <a:p>
            <a:pPr>
              <a:buClr>
                <a:srgbClr val="FFC000"/>
              </a:buClr>
              <a:buFont typeface="Wingdings" panose="05000000000000000000" pitchFamily="2" charset="2"/>
              <a:buChar char="Ø"/>
            </a:pPr>
            <a:r>
              <a:rPr lang="en-US" b="1" dirty="0">
                <a:solidFill>
                  <a:srgbClr val="FF0000"/>
                </a:solidFill>
                <a:latin typeface="Cambria" panose="02040503050406030204" pitchFamily="18" charset="0"/>
                <a:ea typeface="Cambria" panose="02040503050406030204" pitchFamily="18" charset="0"/>
              </a:rPr>
              <a:t>Plot</a:t>
            </a:r>
          </a:p>
          <a:p>
            <a:pPr>
              <a:buClr>
                <a:srgbClr val="FFC000"/>
              </a:buClr>
              <a:buFont typeface="Wingdings" panose="05000000000000000000" pitchFamily="2" charset="2"/>
              <a:buChar char="Ø"/>
            </a:pPr>
            <a:r>
              <a:rPr lang="en-US" b="1" dirty="0">
                <a:solidFill>
                  <a:srgbClr val="FF0000"/>
                </a:solidFill>
                <a:latin typeface="Cambria" panose="02040503050406030204" pitchFamily="18" charset="0"/>
                <a:ea typeface="Cambria" panose="02040503050406030204" pitchFamily="18" charset="0"/>
              </a:rPr>
              <a:t>Directors</a:t>
            </a:r>
          </a:p>
          <a:p>
            <a:pPr>
              <a:buClr>
                <a:srgbClr val="FFC000"/>
              </a:buClr>
              <a:buFont typeface="Wingdings" panose="05000000000000000000" pitchFamily="2" charset="2"/>
              <a:buChar char="Ø"/>
            </a:pPr>
            <a:r>
              <a:rPr lang="en-US" b="1" dirty="0">
                <a:solidFill>
                  <a:srgbClr val="FF0000"/>
                </a:solidFill>
                <a:latin typeface="Cambria" panose="02040503050406030204" pitchFamily="18" charset="0"/>
                <a:ea typeface="Cambria" panose="02040503050406030204" pitchFamily="18" charset="0"/>
              </a:rPr>
              <a:t>Writers</a:t>
            </a:r>
          </a:p>
          <a:p>
            <a:pPr>
              <a:buClr>
                <a:srgbClr val="FFC000"/>
              </a:buClr>
              <a:buFont typeface="Wingdings" panose="05000000000000000000" pitchFamily="2" charset="2"/>
              <a:buChar char="Ø"/>
            </a:pPr>
            <a:r>
              <a:rPr lang="en-US" b="1" dirty="0">
                <a:solidFill>
                  <a:srgbClr val="FF0000"/>
                </a:solidFill>
                <a:latin typeface="Cambria" panose="02040503050406030204" pitchFamily="18" charset="0"/>
                <a:ea typeface="Cambria" panose="02040503050406030204" pitchFamily="18" charset="0"/>
              </a:rPr>
              <a:t>Stars</a:t>
            </a:r>
          </a:p>
          <a:p>
            <a:pPr>
              <a:buClr>
                <a:srgbClr val="FFC000"/>
              </a:buClr>
              <a:buFont typeface="Wingdings" panose="05000000000000000000" pitchFamily="2" charset="2"/>
              <a:buChar char="Ø"/>
            </a:pPr>
            <a:r>
              <a:rPr lang="en-US" b="1" dirty="0" err="1">
                <a:solidFill>
                  <a:srgbClr val="FF0000"/>
                </a:solidFill>
                <a:latin typeface="Cambria" panose="02040503050406030204" pitchFamily="18" charset="0"/>
                <a:ea typeface="Cambria" panose="02040503050406030204" pitchFamily="18" charset="0"/>
              </a:rPr>
              <a:t>Generes</a:t>
            </a:r>
            <a:endParaRPr lang="en-US" b="1" dirty="0">
              <a:solidFill>
                <a:srgbClr val="FF0000"/>
              </a:solidFill>
              <a:latin typeface="Cambria" panose="02040503050406030204" pitchFamily="18" charset="0"/>
              <a:ea typeface="Cambria" panose="02040503050406030204" pitchFamily="18" charset="0"/>
            </a:endParaRPr>
          </a:p>
          <a:p>
            <a:pPr>
              <a:buClr>
                <a:srgbClr val="FFC000"/>
              </a:buClr>
              <a:buFont typeface="Wingdings" panose="05000000000000000000" pitchFamily="2" charset="2"/>
              <a:buChar char="Ø"/>
            </a:pPr>
            <a:endParaRPr lang="en-US" dirty="0"/>
          </a:p>
        </p:txBody>
      </p:sp>
      <p:sp>
        <p:nvSpPr>
          <p:cNvPr id="4" name="Rectangle 3">
            <a:extLst>
              <a:ext uri="{FF2B5EF4-FFF2-40B4-BE49-F238E27FC236}">
                <a16:creationId xmlns:a16="http://schemas.microsoft.com/office/drawing/2014/main" id="{CD456A68-B7CD-19CE-46F8-EE9CEE49FA74}"/>
              </a:ext>
            </a:extLst>
          </p:cNvPr>
          <p:cNvSpPr/>
          <p:nvPr/>
        </p:nvSpPr>
        <p:spPr>
          <a:xfrm>
            <a:off x="1592827" y="234184"/>
            <a:ext cx="8626348" cy="923330"/>
          </a:xfrm>
          <a:prstGeom prst="rect">
            <a:avLst/>
          </a:prstGeom>
          <a:noFill/>
        </p:spPr>
        <p:txBody>
          <a:bodyPr wrap="square" lIns="91440" tIns="45720" rIns="91440" bIns="45720">
            <a:spAutoFit/>
          </a:bodyPr>
          <a:lstStyle/>
          <a:p>
            <a:pPr algn="ctr"/>
            <a:r>
              <a:rPr lang="en-US" sz="5400" b="1" dirty="0">
                <a:ln w="13462">
                  <a:solidFill>
                    <a:schemeClr val="bg1"/>
                  </a:solidFill>
                  <a:prstDash val="solid"/>
                </a:ln>
                <a:solidFill>
                  <a:srgbClr val="FFC000"/>
                </a:solidFill>
                <a:effectLst>
                  <a:outerShdw dist="38100" dir="2700000" algn="bl" rotWithShape="0">
                    <a:schemeClr val="accent5"/>
                  </a:outerShdw>
                </a:effectLst>
                <a:latin typeface="Cambria" panose="02040503050406030204" pitchFamily="18" charset="0"/>
                <a:ea typeface="Cambria" panose="02040503050406030204" pitchFamily="18" charset="0"/>
              </a:rPr>
              <a:t>-:</a:t>
            </a: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panose="02040503050406030204" pitchFamily="18" charset="0"/>
                <a:ea typeface="Cambria" panose="02040503050406030204" pitchFamily="18" charset="0"/>
              </a:rPr>
              <a:t> Key Data and Insights </a:t>
            </a:r>
            <a:r>
              <a:rPr lang="en-US" sz="5400" b="1" dirty="0">
                <a:ln w="13462">
                  <a:solidFill>
                    <a:schemeClr val="bg1"/>
                  </a:solidFill>
                  <a:prstDash val="solid"/>
                </a:ln>
                <a:solidFill>
                  <a:srgbClr val="FFC000"/>
                </a:solidFill>
                <a:effectLst>
                  <a:outerShdw dist="38100" dir="2700000" algn="bl" rotWithShape="0">
                    <a:schemeClr val="accent5"/>
                  </a:outerShdw>
                </a:effectLst>
                <a:latin typeface="Cambria" panose="02040503050406030204" pitchFamily="18" charset="0"/>
                <a:ea typeface="Cambria" panose="02040503050406030204" pitchFamily="18" charset="0"/>
              </a:rPr>
              <a:t>:-</a:t>
            </a:r>
            <a:endParaRPr lang="en-US" sz="5400" b="1" dirty="0">
              <a:ln w="13462">
                <a:solidFill>
                  <a:schemeClr val="bg1"/>
                </a:solidFill>
                <a:prstDash val="solid"/>
              </a:ln>
              <a:solidFill>
                <a:srgbClr val="FFC000"/>
              </a:solidFill>
              <a:effectLst>
                <a:outerShdw dist="38100" dir="2700000" algn="bl" rotWithShape="0">
                  <a:schemeClr val="accent5"/>
                </a:outerShdw>
              </a:effectLst>
            </a:endParaRPr>
          </a:p>
        </p:txBody>
      </p:sp>
      <p:pic>
        <p:nvPicPr>
          <p:cNvPr id="7" name="Picture 6">
            <a:extLst>
              <a:ext uri="{FF2B5EF4-FFF2-40B4-BE49-F238E27FC236}">
                <a16:creationId xmlns:a16="http://schemas.microsoft.com/office/drawing/2014/main" id="{A9BB108C-15B6-5D8F-87FD-FCD081A9C317}"/>
              </a:ext>
            </a:extLst>
          </p:cNvPr>
          <p:cNvPicPr>
            <a:picLocks noChangeAspect="1"/>
          </p:cNvPicPr>
          <p:nvPr/>
        </p:nvPicPr>
        <p:blipFill>
          <a:blip r:embed="rId2"/>
          <a:srcRect b="7512"/>
          <a:stretch/>
        </p:blipFill>
        <p:spPr>
          <a:xfrm>
            <a:off x="6971072" y="3594919"/>
            <a:ext cx="5220928" cy="3263081"/>
          </a:xfrm>
          <a:prstGeom prst="rect">
            <a:avLst/>
          </a:prstGeom>
        </p:spPr>
      </p:pic>
    </p:spTree>
    <p:extLst>
      <p:ext uri="{BB962C8B-B14F-4D97-AF65-F5344CB8AC3E}">
        <p14:creationId xmlns:p14="http://schemas.microsoft.com/office/powerpoint/2010/main" val="2358902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B47316-FF09-326B-5A60-408FFF3730D0}"/>
              </a:ext>
            </a:extLst>
          </p:cNvPr>
          <p:cNvSpPr>
            <a:spLocks noGrp="1"/>
          </p:cNvSpPr>
          <p:nvPr>
            <p:ph type="title"/>
          </p:nvPr>
        </p:nvSpPr>
        <p:spPr>
          <a:xfrm>
            <a:off x="147483" y="432621"/>
            <a:ext cx="11552903" cy="924232"/>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just">
              <a:lnSpc>
                <a:spcPct val="100000"/>
              </a:lnSpc>
              <a:buClr>
                <a:srgbClr val="FF0000"/>
              </a:buClr>
            </a:pP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1.List all Movies with URLs,Titles, and Directors </a:t>
            </a:r>
            <a:endParaRPr lang="en-US" sz="20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3FAB809D-FA28-49A4-FCC4-C849EEE45DEC}"/>
              </a:ext>
            </a:extLst>
          </p:cNvPr>
          <p:cNvPicPr>
            <a:picLocks noChangeAspect="1"/>
          </p:cNvPicPr>
          <p:nvPr/>
        </p:nvPicPr>
        <p:blipFill>
          <a:blip r:embed="rId2"/>
          <a:stretch>
            <a:fillRect/>
          </a:stretch>
        </p:blipFill>
        <p:spPr>
          <a:xfrm>
            <a:off x="147483" y="1487250"/>
            <a:ext cx="8790040" cy="5179021"/>
          </a:xfrm>
          <a:prstGeom prst="rect">
            <a:avLst/>
          </a:prstGeom>
        </p:spPr>
      </p:pic>
      <p:sp>
        <p:nvSpPr>
          <p:cNvPr id="9" name="Content Placeholder 2">
            <a:extLst>
              <a:ext uri="{FF2B5EF4-FFF2-40B4-BE49-F238E27FC236}">
                <a16:creationId xmlns:a16="http://schemas.microsoft.com/office/drawing/2014/main" id="{2BC85DA6-41AF-26D5-9A82-D043B141B944}"/>
              </a:ext>
            </a:extLst>
          </p:cNvPr>
          <p:cNvSpPr txBox="1">
            <a:spLocks/>
          </p:cNvSpPr>
          <p:nvPr/>
        </p:nvSpPr>
        <p:spPr>
          <a:xfrm>
            <a:off x="9016181" y="1903445"/>
            <a:ext cx="3010978" cy="413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rPr>
              <a:t>Solution:-</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rPr>
              <a:t>select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rPr>
              <a:t>Movie_URL</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rPr>
              <a:t>, Title, Directors from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rPr>
              <a:t>imdb_movies</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240460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BEC66A-EDE4-2975-B6C8-BB7E13BCDCBD}"/>
              </a:ext>
            </a:extLst>
          </p:cNvPr>
          <p:cNvSpPr>
            <a:spLocks noGrp="1"/>
          </p:cNvSpPr>
          <p:nvPr>
            <p:ph type="title"/>
          </p:nvPr>
        </p:nvSpPr>
        <p:spPr>
          <a:xfrm>
            <a:off x="373225" y="251228"/>
            <a:ext cx="11653935" cy="1017037"/>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just">
              <a:lnSpc>
                <a:spcPct val="100000"/>
              </a:lnSpc>
              <a:buClr>
                <a:srgbClr val="FF0000"/>
              </a:buClr>
            </a:pP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2.Display  All columns for movies released after the year 2000. </a:t>
            </a:r>
            <a:endParaRPr lang="en-US" sz="20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339C0544-FD27-55A5-16E6-3B33916C3632}"/>
              </a:ext>
            </a:extLst>
          </p:cNvPr>
          <p:cNvPicPr>
            <a:picLocks noChangeAspect="1"/>
          </p:cNvPicPr>
          <p:nvPr/>
        </p:nvPicPr>
        <p:blipFill>
          <a:blip r:embed="rId2"/>
          <a:stretch>
            <a:fillRect/>
          </a:stretch>
        </p:blipFill>
        <p:spPr>
          <a:xfrm>
            <a:off x="373225" y="1436916"/>
            <a:ext cx="8692117" cy="5169856"/>
          </a:xfrm>
          <a:prstGeom prst="rect">
            <a:avLst/>
          </a:prstGeom>
        </p:spPr>
      </p:pic>
      <p:pic>
        <p:nvPicPr>
          <p:cNvPr id="19" name="Picture 18">
            <a:extLst>
              <a:ext uri="{FF2B5EF4-FFF2-40B4-BE49-F238E27FC236}">
                <a16:creationId xmlns:a16="http://schemas.microsoft.com/office/drawing/2014/main" id="{3A2CB125-191B-C523-4FF9-B9F3788B1076}"/>
              </a:ext>
            </a:extLst>
          </p:cNvPr>
          <p:cNvPicPr>
            <a:picLocks noChangeAspect="1"/>
          </p:cNvPicPr>
          <p:nvPr/>
        </p:nvPicPr>
        <p:blipFill>
          <a:blip r:embed="rId3"/>
          <a:stretch>
            <a:fillRect/>
          </a:stretch>
        </p:blipFill>
        <p:spPr>
          <a:xfrm>
            <a:off x="9354312" y="1532174"/>
            <a:ext cx="2672848" cy="4206605"/>
          </a:xfrm>
          <a:prstGeom prst="rect">
            <a:avLst/>
          </a:prstGeom>
        </p:spPr>
      </p:pic>
    </p:spTree>
    <p:extLst>
      <p:ext uri="{BB962C8B-B14F-4D97-AF65-F5344CB8AC3E}">
        <p14:creationId xmlns:p14="http://schemas.microsoft.com/office/powerpoint/2010/main" val="252223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CF9F96-5112-1B0C-D439-1EB8C17C31E3}"/>
              </a:ext>
            </a:extLst>
          </p:cNvPr>
          <p:cNvSpPr>
            <a:spLocks noGrp="1"/>
          </p:cNvSpPr>
          <p:nvPr>
            <p:ph type="title"/>
          </p:nvPr>
        </p:nvSpPr>
        <p:spPr>
          <a:xfrm>
            <a:off x="157317" y="157316"/>
            <a:ext cx="11867536" cy="1081548"/>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just">
              <a:lnSpc>
                <a:spcPct val="100000"/>
              </a:lnSpc>
              <a:buClr>
                <a:srgbClr val="FF0000"/>
              </a:buClr>
            </a:pP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3. List Movies that have Christopher Nolan as one of the directors.</a:t>
            </a:r>
            <a:endParaRPr lang="en-US" sz="20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160429BB-22E3-47A6-4D2B-AFAF25240BD7}"/>
              </a:ext>
            </a:extLst>
          </p:cNvPr>
          <p:cNvPicPr>
            <a:picLocks noChangeAspect="1"/>
          </p:cNvPicPr>
          <p:nvPr/>
        </p:nvPicPr>
        <p:blipFill>
          <a:blip r:embed="rId2"/>
          <a:stretch>
            <a:fillRect/>
          </a:stretch>
        </p:blipFill>
        <p:spPr>
          <a:xfrm>
            <a:off x="179666" y="1409298"/>
            <a:ext cx="9042992" cy="5291386"/>
          </a:xfrm>
          <a:prstGeom prst="rect">
            <a:avLst/>
          </a:prstGeom>
        </p:spPr>
      </p:pic>
      <p:sp>
        <p:nvSpPr>
          <p:cNvPr id="8" name="Content Placeholder 2">
            <a:extLst>
              <a:ext uri="{FF2B5EF4-FFF2-40B4-BE49-F238E27FC236}">
                <a16:creationId xmlns:a16="http://schemas.microsoft.com/office/drawing/2014/main" id="{CA6B6740-CF18-F6B1-3360-3A8706244189}"/>
              </a:ext>
            </a:extLst>
          </p:cNvPr>
          <p:cNvSpPr txBox="1">
            <a:spLocks/>
          </p:cNvSpPr>
          <p:nvPr/>
        </p:nvSpPr>
        <p:spPr>
          <a:xfrm>
            <a:off x="9377265" y="1514169"/>
            <a:ext cx="2649894" cy="4522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000" b="1" i="0" u="none" strike="noStrike" kern="1200" cap="none" spc="0" normalizeH="0" baseline="0" noProof="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 </a:t>
            </a:r>
            <a:r>
              <a:rPr kumimoji="0" lang="en-US" sz="2000" b="0" i="0" u="none" strike="noStrike" kern="1200" cap="none" spc="0" normalizeH="0" baseline="0" noProof="0">
                <a:ln>
                  <a:noFill/>
                </a:ln>
                <a:solidFill>
                  <a:sysClr val="window" lastClr="FFFFFF"/>
                </a:solidFill>
                <a:effectLst/>
                <a:uLnTx/>
                <a:uFillTx/>
                <a:latin typeface="Roboto" panose="02000000000000000000" pitchFamily="2" charset="0"/>
                <a:ea typeface="+mn-ea"/>
                <a:cs typeface="+mn-cs"/>
              </a:rPr>
              <a:t>select Title,Directors from imdb_movies where Directors like  '%Christopher Nolan%';</a:t>
            </a:r>
            <a:br>
              <a:rPr kumimoji="0" lang="en-US" sz="1600" b="0" i="0" u="none" strike="noStrike" kern="1200" cap="none" spc="0" normalizeH="0" baseline="0" noProof="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884559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8025266-7FCF-4906-1873-EE4587D141B7}"/>
              </a:ext>
            </a:extLst>
          </p:cNvPr>
          <p:cNvSpPr txBox="1">
            <a:spLocks/>
          </p:cNvSpPr>
          <p:nvPr/>
        </p:nvSpPr>
        <p:spPr>
          <a:xfrm>
            <a:off x="147484" y="260555"/>
            <a:ext cx="11877369" cy="1017037"/>
          </a:xfrm>
          <a:prstGeom prst="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buClr>
                <a:srgbClr val="FF0000"/>
              </a:buClr>
            </a:pP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4. Find all  Movies where the Plot contains the word LOVE.</a:t>
            </a:r>
            <a:endParaRPr lang="en-US" sz="20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C3049A76-EAD2-2AAA-88E1-A9247AFD5C06}"/>
              </a:ext>
            </a:extLst>
          </p:cNvPr>
          <p:cNvPicPr>
            <a:picLocks noChangeAspect="1"/>
          </p:cNvPicPr>
          <p:nvPr/>
        </p:nvPicPr>
        <p:blipFill>
          <a:blip r:embed="rId2"/>
          <a:stretch>
            <a:fillRect/>
          </a:stretch>
        </p:blipFill>
        <p:spPr>
          <a:xfrm>
            <a:off x="147484" y="1464168"/>
            <a:ext cx="9085006" cy="5133277"/>
          </a:xfrm>
          <a:prstGeom prst="rect">
            <a:avLst/>
          </a:prstGeom>
        </p:spPr>
      </p:pic>
      <p:sp>
        <p:nvSpPr>
          <p:cNvPr id="11" name="Content Placeholder 2">
            <a:extLst>
              <a:ext uri="{FF2B5EF4-FFF2-40B4-BE49-F238E27FC236}">
                <a16:creationId xmlns:a16="http://schemas.microsoft.com/office/drawing/2014/main" id="{DB63FD00-7861-2F46-1549-33D3AFE13731}"/>
              </a:ext>
            </a:extLst>
          </p:cNvPr>
          <p:cNvSpPr txBox="1">
            <a:spLocks/>
          </p:cNvSpPr>
          <p:nvPr/>
        </p:nvSpPr>
        <p:spPr>
          <a:xfrm>
            <a:off x="9377265" y="1464169"/>
            <a:ext cx="2649894" cy="4572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000" b="1" i="0" u="none" strike="noStrike" kern="1200" cap="none" spc="0" normalizeH="0" baseline="0" noProof="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 </a:t>
            </a:r>
            <a:r>
              <a:rPr kumimoji="0" lang="en-US" sz="2000" b="0" i="0" u="none" strike="noStrike" kern="1200" cap="none" spc="0" normalizeH="0" baseline="0" noProof="0">
                <a:ln>
                  <a:noFill/>
                </a:ln>
                <a:solidFill>
                  <a:sysClr val="window" lastClr="FFFFFF"/>
                </a:solidFill>
                <a:effectLst/>
                <a:uLnTx/>
                <a:uFillTx/>
                <a:latin typeface="Cambria" panose="02040503050406030204" pitchFamily="18" charset="0"/>
                <a:ea typeface="Cambria" panose="02040503050406030204" pitchFamily="18" charset="0"/>
                <a:cs typeface="+mn-cs"/>
              </a:rPr>
              <a:t>select Title,plot from imdb_movies where plot like '%love%';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2200" b="0" i="0" u="none" strike="noStrike" kern="1200" cap="none" spc="0" normalizeH="0" baseline="0" noProof="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68543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625462-AE8E-B107-05FA-0260B42F0A7B}"/>
              </a:ext>
            </a:extLst>
          </p:cNvPr>
          <p:cNvSpPr>
            <a:spLocks noGrp="1"/>
          </p:cNvSpPr>
          <p:nvPr>
            <p:ph type="title"/>
          </p:nvPr>
        </p:nvSpPr>
        <p:spPr>
          <a:xfrm>
            <a:off x="147483" y="167149"/>
            <a:ext cx="11877370" cy="1071716"/>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just">
              <a:lnSpc>
                <a:spcPct val="100000"/>
              </a:lnSpc>
              <a:buClr>
                <a:srgbClr val="FF0000"/>
              </a:buClr>
            </a:pP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5. Count the Total number of Distinct genres in the dataset.</a:t>
            </a:r>
            <a:endParaRPr lang="en-US" sz="20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5888502C-69EE-E08D-7CFF-7C3DFC9F35E9}"/>
              </a:ext>
            </a:extLst>
          </p:cNvPr>
          <p:cNvPicPr>
            <a:picLocks noChangeAspect="1"/>
          </p:cNvPicPr>
          <p:nvPr/>
        </p:nvPicPr>
        <p:blipFill>
          <a:blip r:embed="rId2"/>
          <a:stretch>
            <a:fillRect/>
          </a:stretch>
        </p:blipFill>
        <p:spPr>
          <a:xfrm>
            <a:off x="167147" y="1363120"/>
            <a:ext cx="8809705" cy="5327732"/>
          </a:xfrm>
          <a:prstGeom prst="rect">
            <a:avLst/>
          </a:prstGeom>
        </p:spPr>
      </p:pic>
      <p:sp>
        <p:nvSpPr>
          <p:cNvPr id="12" name="Content Placeholder 2">
            <a:extLst>
              <a:ext uri="{FF2B5EF4-FFF2-40B4-BE49-F238E27FC236}">
                <a16:creationId xmlns:a16="http://schemas.microsoft.com/office/drawing/2014/main" id="{59E08374-11A2-547C-EA50-6983DF88893F}"/>
              </a:ext>
            </a:extLst>
          </p:cNvPr>
          <p:cNvSpPr txBox="1">
            <a:spLocks/>
          </p:cNvSpPr>
          <p:nvPr/>
        </p:nvSpPr>
        <p:spPr>
          <a:xfrm>
            <a:off x="9202994" y="1524001"/>
            <a:ext cx="2824165" cy="4512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spcBef>
                <a:spcPts val="0"/>
              </a:spcBef>
              <a:buClr>
                <a:srgbClr val="FFFF00"/>
              </a:buClr>
              <a:buFont typeface="Wingdings" panose="05000000000000000000" pitchFamily="2" charset="2"/>
              <a:buChar char="Ø"/>
            </a:pP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 </a:t>
            </a:r>
            <a:r>
              <a:rPr kumimoji="0" lang="en-US" sz="22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select count(Distinct Genres) as </a:t>
            </a:r>
            <a:r>
              <a:rPr kumimoji="0" lang="en-US" sz="2200" b="0" i="0" u="none" strike="noStrike" kern="1200" cap="none" spc="0" normalizeH="0" baseline="0" noProof="0" dirty="0" err="1">
                <a:ln>
                  <a:noFill/>
                </a:ln>
                <a:solidFill>
                  <a:sysClr val="window" lastClr="FFFFFF"/>
                </a:solidFill>
                <a:effectLst/>
                <a:uLnTx/>
                <a:uFillTx/>
                <a:latin typeface="Roboto" panose="02000000000000000000" pitchFamily="2" charset="0"/>
                <a:ea typeface="+mn-ea"/>
                <a:cs typeface="+mn-cs"/>
              </a:rPr>
              <a:t>Distinct_Genres</a:t>
            </a:r>
            <a:r>
              <a:rPr kumimoji="0" lang="en-US" sz="22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 from </a:t>
            </a:r>
            <a:r>
              <a:rPr kumimoji="0" lang="en-US" sz="2200" b="0" i="0" u="none" strike="noStrike" kern="1200" cap="none" spc="0" normalizeH="0" baseline="0" noProof="0" dirty="0" err="1">
                <a:ln>
                  <a:noFill/>
                </a:ln>
                <a:solidFill>
                  <a:sysClr val="window" lastClr="FFFFFF"/>
                </a:solidFill>
                <a:effectLst/>
                <a:uLnTx/>
                <a:uFillTx/>
                <a:latin typeface="Roboto" panose="02000000000000000000" pitchFamily="2" charset="0"/>
                <a:ea typeface="+mn-ea"/>
                <a:cs typeface="+mn-cs"/>
              </a:rPr>
              <a:t>imdb_movies</a:t>
            </a:r>
            <a:r>
              <a:rPr kumimoji="0" lang="en-US" sz="2200" b="0" i="0" u="none" strike="noStrike" kern="1200" cap="none" spc="0" normalizeH="0" baseline="0" noProof="0" dirty="0">
                <a:ln>
                  <a:noFill/>
                </a:ln>
                <a:solidFill>
                  <a:sysClr val="window" lastClr="FFFFFF"/>
                </a:solidFill>
                <a:effectLst/>
                <a:uLnTx/>
                <a:uFillTx/>
                <a:latin typeface="Roboto" panose="02000000000000000000" pitchFamily="2" charset="0"/>
                <a:ea typeface="+mn-ea"/>
                <a:cs typeface="+mn-cs"/>
              </a:rPr>
              <a:t>;</a:t>
            </a: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222875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ABB963-41A3-D805-CA5C-B592224FD09E}"/>
              </a:ext>
            </a:extLst>
          </p:cNvPr>
          <p:cNvSpPr>
            <a:spLocks noGrp="1"/>
          </p:cNvSpPr>
          <p:nvPr>
            <p:ph type="title"/>
          </p:nvPr>
        </p:nvSpPr>
        <p:spPr>
          <a:xfrm>
            <a:off x="131148" y="172065"/>
            <a:ext cx="11926528" cy="894735"/>
          </a:xfr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Autofit/>
          </a:bodyPr>
          <a:lstStyle/>
          <a:p>
            <a:pPr algn="just">
              <a:lnSpc>
                <a:spcPct val="100000"/>
              </a:lnSpc>
              <a:buClr>
                <a:srgbClr val="FF0000"/>
              </a:buClr>
            </a:pPr>
            <a:r>
              <a:rPr lang="en-US" sz="2000" b="1" cap="none" dirty="0">
                <a:solidFill>
                  <a:srgbClr val="3C404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6. Find the Average IMDB Rating of all movies.</a:t>
            </a:r>
            <a:endParaRPr lang="en-US" sz="2000" b="1" cap="none"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356AAA87-6D64-1EFB-CBDD-F935DC541564}"/>
              </a:ext>
            </a:extLst>
          </p:cNvPr>
          <p:cNvPicPr>
            <a:picLocks noChangeAspect="1"/>
          </p:cNvPicPr>
          <p:nvPr/>
        </p:nvPicPr>
        <p:blipFill>
          <a:blip r:embed="rId2"/>
          <a:stretch>
            <a:fillRect/>
          </a:stretch>
        </p:blipFill>
        <p:spPr>
          <a:xfrm>
            <a:off x="131149" y="1256040"/>
            <a:ext cx="8698220" cy="5429895"/>
          </a:xfrm>
          <a:prstGeom prst="rect">
            <a:avLst/>
          </a:prstGeom>
        </p:spPr>
      </p:pic>
      <p:sp>
        <p:nvSpPr>
          <p:cNvPr id="8" name="Content Placeholder 2">
            <a:extLst>
              <a:ext uri="{FF2B5EF4-FFF2-40B4-BE49-F238E27FC236}">
                <a16:creationId xmlns:a16="http://schemas.microsoft.com/office/drawing/2014/main" id="{2663C1DD-303A-91CC-6610-95948F21A55C}"/>
              </a:ext>
            </a:extLst>
          </p:cNvPr>
          <p:cNvSpPr txBox="1">
            <a:spLocks/>
          </p:cNvSpPr>
          <p:nvPr/>
        </p:nvSpPr>
        <p:spPr>
          <a:xfrm>
            <a:off x="8917858" y="1376517"/>
            <a:ext cx="3109301" cy="46603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90000"/>
              </a:lnSpc>
              <a:spcBef>
                <a:spcPts val="0"/>
              </a:spcBef>
              <a:spcAft>
                <a:spcPts val="0"/>
              </a:spcAft>
              <a:buClr>
                <a:srgbClr val="FFFF00"/>
              </a:buClr>
              <a:buSzTx/>
              <a:buFont typeface="Wingdings" panose="05000000000000000000" pitchFamily="2" charset="2"/>
              <a:buChar char="Ø"/>
              <a:tabLst/>
              <a:defRPr/>
            </a:pP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Solution:- </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select avg(</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IMDB_Rating</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as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Average_imdb_Rating</a:t>
            </a:r>
            <a:r>
              <a:rPr kumimoji="0" lang="en-US" sz="2000" b="0" i="0" u="none" strike="noStrike" kern="1200" cap="none" spc="0" normalizeH="0" baseline="0" noProof="0" dirty="0">
                <a:ln>
                  <a:noFill/>
                </a:ln>
                <a:solidFill>
                  <a:sysClr val="window" lastClr="FFFFFF"/>
                </a:solidFill>
                <a:effectLst/>
                <a:uLnTx/>
                <a:uFillTx/>
                <a:latin typeface="Cambria" panose="02040503050406030204" pitchFamily="18" charset="0"/>
                <a:ea typeface="Cambria" panose="02040503050406030204" pitchFamily="18" charset="0"/>
                <a:cs typeface="+mn-cs"/>
              </a:rPr>
              <a:t> from </a:t>
            </a:r>
            <a:r>
              <a:rPr kumimoji="0" lang="en-US" sz="2000" b="0" i="0" u="none" strike="noStrike" kern="1200" cap="none" spc="0" normalizeH="0" baseline="0" noProof="0" dirty="0" err="1">
                <a:ln>
                  <a:noFill/>
                </a:ln>
                <a:solidFill>
                  <a:sysClr val="window" lastClr="FFFFFF"/>
                </a:solidFill>
                <a:effectLst/>
                <a:uLnTx/>
                <a:uFillTx/>
                <a:latin typeface="Cambria" panose="02040503050406030204" pitchFamily="18" charset="0"/>
                <a:ea typeface="Cambria" panose="02040503050406030204" pitchFamily="18" charset="0"/>
                <a:cs typeface="+mn-cs"/>
              </a:rPr>
              <a:t>imdb_movies</a:t>
            </a:r>
            <a:r>
              <a:rPr kumimoji="0" lang="en-US" sz="1800" b="0" i="0" u="none" strike="noStrike" kern="1200" cap="none" spc="0" normalizeH="0" baseline="0" noProof="0" dirty="0">
                <a:ln>
                  <a:noFill/>
                </a:ln>
                <a:solidFill>
                  <a:srgbClr val="3C4043"/>
                </a:solidFill>
                <a:effectLst/>
                <a:uLnTx/>
                <a:uFillTx/>
                <a:latin typeface="Roboto" panose="02000000000000000000" pitchFamily="2" charset="0"/>
                <a:ea typeface="+mn-ea"/>
                <a:cs typeface="+mn-cs"/>
              </a:rPr>
              <a:t>;</a:t>
            </a: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br>
              <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br>
            <a:r>
              <a:rPr kumimoji="0" lang="en-US" sz="2200" b="1" i="0" u="none" strike="noStrike" kern="1200" cap="none" spc="0" normalizeH="0" baseline="0" noProof="0" dirty="0">
                <a:ln>
                  <a:noFill/>
                </a:ln>
                <a:solidFill>
                  <a:srgbClr val="66FFFF"/>
                </a:solidFill>
                <a:effectLst>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a:t>
            </a:r>
          </a:p>
          <a:p>
            <a:pPr marL="228600" marR="0" lvl="0" indent="-228600" algn="l" defTabSz="914400" rtl="0" eaLnBrk="1" fontAlgn="auto" latinLnBrk="0" hangingPunct="1">
              <a:lnSpc>
                <a:spcPct val="90000"/>
              </a:lnSpc>
              <a:spcBef>
                <a:spcPts val="1000"/>
              </a:spcBef>
              <a:spcAft>
                <a:spcPts val="0"/>
              </a:spcAft>
              <a:buClr>
                <a:srgbClr val="FFFF00"/>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FE801A">
                  <a:lumMod val="60000"/>
                  <a:lumOff val="40000"/>
                </a:srgbClr>
              </a:solidFill>
              <a:effectLst/>
              <a:uLnTx/>
              <a:uFillTx/>
              <a:latin typeface="source-serif-pro"/>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2182006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208</TotalTime>
  <Words>1133</Words>
  <Application>Microsoft Office PowerPoint</Application>
  <PresentationFormat>Widescreen</PresentationFormat>
  <Paragraphs>78</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Cambria</vt:lpstr>
      <vt:lpstr>Century Gothic</vt:lpstr>
      <vt:lpstr>Roboto</vt:lpstr>
      <vt:lpstr>source-serif-pro</vt:lpstr>
      <vt:lpstr>Wingdings</vt:lpstr>
      <vt:lpstr>Mesh</vt:lpstr>
      <vt:lpstr>Presented By Hrushikesh Shinde</vt:lpstr>
      <vt:lpstr>PowerPoint Presentation</vt:lpstr>
      <vt:lpstr>PowerPoint Presentation</vt:lpstr>
      <vt:lpstr>1.List all Movies with URLs,Titles, and Directors </vt:lpstr>
      <vt:lpstr>2.Display  All columns for movies released after the year 2000. </vt:lpstr>
      <vt:lpstr>3. List Movies that have Christopher Nolan as one of the directors.</vt:lpstr>
      <vt:lpstr>PowerPoint Presentation</vt:lpstr>
      <vt:lpstr>5. Count the Total number of Distinct genres in the dataset.</vt:lpstr>
      <vt:lpstr>6. Find the Average IMDB Rating of all movies.</vt:lpstr>
      <vt:lpstr>7. List the top 5 movies with the highest Rating count,sorted in descending order.</vt:lpstr>
      <vt:lpstr> 8.  List all pairs of movies that share at least one common star. Include columns for title_1, title_2, and stars.  </vt:lpstr>
      <vt:lpstr>  9. Find the total number of movies each star has acted in. Display stars and the count of movies.    </vt:lpstr>
      <vt:lpstr>    10. Using a CASE statement to categorize movies into three categories based on their length: short for lengths less than 90 minutes, medium for lengths between 90 and 120 minutes, and long for lengths more than 120 minutes.    </vt:lpstr>
      <vt:lpstr>      11. Add a new column director_count to the movies table that calculates the number of directors for each    movie.      </vt:lpstr>
      <vt:lpstr>      12. Using an advanced function to find the movie with the highest rating count.        </vt:lpstr>
      <vt:lpstr>      13. Using an advanced function to find the movie with the highest rating count.        </vt:lpstr>
      <vt:lpstr>       14. Find the director with the highest average IMDB rating for their movies. Use subqueries and  aggregate functions to achieve this.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HRUSHIKESH SHINDE</dc:creator>
  <cp:lastModifiedBy>HRUSHIKESH SHINDE</cp:lastModifiedBy>
  <cp:revision>2</cp:revision>
  <dcterms:created xsi:type="dcterms:W3CDTF">2024-09-19T10:43:57Z</dcterms:created>
  <dcterms:modified xsi:type="dcterms:W3CDTF">2024-09-19T14:12:17Z</dcterms:modified>
</cp:coreProperties>
</file>